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89" r:id="rId5"/>
    <p:sldId id="290" r:id="rId6"/>
    <p:sldId id="291" r:id="rId7"/>
    <p:sldId id="259" r:id="rId8"/>
    <p:sldId id="261" r:id="rId9"/>
    <p:sldId id="263" r:id="rId10"/>
    <p:sldId id="264" r:id="rId11"/>
    <p:sldId id="266" r:id="rId12"/>
    <p:sldId id="268" r:id="rId13"/>
    <p:sldId id="274" r:id="rId14"/>
    <p:sldId id="276" r:id="rId15"/>
    <p:sldId id="277" r:id="rId16"/>
    <p:sldId id="278" r:id="rId17"/>
    <p:sldId id="279" r:id="rId18"/>
    <p:sldId id="282" r:id="rId19"/>
    <p:sldId id="284" r:id="rId20"/>
    <p:sldId id="285" r:id="rId21"/>
    <p:sldId id="286" r:id="rId22"/>
    <p:sldId id="287" r:id="rId23"/>
    <p:sldId id="294" r:id="rId24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kumentasi Hukum" initials="DH" lastIdx="1" clrIdx="0">
    <p:extLst>
      <p:ext uri="{19B8F6BF-5375-455C-9EA6-DF929625EA0E}">
        <p15:presenceInfo xmlns:p15="http://schemas.microsoft.com/office/powerpoint/2012/main" userId="Dokumentasi Huku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>
        <p:scale>
          <a:sx n="84" d="100"/>
          <a:sy n="84" d="100"/>
        </p:scale>
        <p:origin x="1458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ID"/>
              <a:t>22/03/2025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D3B53-E5AE-47F0-BAC4-D8DA75C326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7663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ID"/>
              <a:t>22/03/2025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3BCC6-F1F0-4726-B9EA-2B36B0E5535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628440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9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93594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5281761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31252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803083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23795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93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76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7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3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0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7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1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3/22/2025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01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3/22/2025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5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ED2CB099-20DE-C62F-750C-984B6D45465E}"/>
              </a:ext>
            </a:extLst>
          </p:cNvPr>
          <p:cNvSpPr/>
          <p:nvPr/>
        </p:nvSpPr>
        <p:spPr>
          <a:xfrm>
            <a:off x="0" y="468630"/>
            <a:ext cx="4297680" cy="6389370"/>
          </a:xfrm>
          <a:prstGeom prst="rtTriangle">
            <a:avLst/>
          </a:prstGeom>
          <a:solidFill>
            <a:srgbClr val="FFCC9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1E5965-E4C3-4CF4-937B-5DD4AFF955E3}"/>
              </a:ext>
            </a:extLst>
          </p:cNvPr>
          <p:cNvSpPr/>
          <p:nvPr/>
        </p:nvSpPr>
        <p:spPr>
          <a:xfrm>
            <a:off x="1886371" y="1847474"/>
            <a:ext cx="8267279" cy="267765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/>
              <a:t>PERATURAN DAERAH </a:t>
            </a:r>
          </a:p>
          <a:p>
            <a:pPr algn="ctr"/>
            <a:r>
              <a:rPr lang="en-US" sz="2800" b="1" dirty="0"/>
              <a:t>DAERAH ISTIMEWA YOGYAKARTA </a:t>
            </a:r>
          </a:p>
          <a:p>
            <a:pPr algn="ctr"/>
            <a:r>
              <a:rPr lang="en-US" sz="2800" b="1" dirty="0"/>
              <a:t>NOMOR 2 TAHUN 2017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TENTANG </a:t>
            </a:r>
          </a:p>
          <a:p>
            <a:pPr algn="ctr"/>
            <a:r>
              <a:rPr lang="en-US" sz="2800" b="1" dirty="0"/>
              <a:t>KETENTRAMAN, KETERTIBAN UMUM DAN </a:t>
            </a:r>
          </a:p>
          <a:p>
            <a:pPr algn="ctr"/>
            <a:r>
              <a:rPr lang="en-US" sz="2800" b="1" dirty="0"/>
              <a:t>PERLINDUNGAN MASYARAKAT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0451C-9F39-0F2B-EEC6-0C7ABD5B2906}"/>
              </a:ext>
            </a:extLst>
          </p:cNvPr>
          <p:cNvSpPr txBox="1"/>
          <p:nvPr/>
        </p:nvSpPr>
        <p:spPr>
          <a:xfrm>
            <a:off x="4499994" y="5045780"/>
            <a:ext cx="2396105" cy="8724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/>
              <a:t>Di </a:t>
            </a:r>
            <a:r>
              <a:rPr lang="en-US" b="1" dirty="0" err="1"/>
              <a:t>Sampaikan</a:t>
            </a:r>
            <a:r>
              <a:rPr lang="en-US" b="1" dirty="0"/>
              <a:t> Oleh :</a:t>
            </a:r>
          </a:p>
          <a:p>
            <a:pPr algn="ctr">
              <a:lnSpc>
                <a:spcPct val="150000"/>
              </a:lnSpc>
            </a:pPr>
            <a:r>
              <a:rPr lang="en-US" b="1" dirty="0"/>
              <a:t>PURWANTO, S.T</a:t>
            </a:r>
            <a:endParaRPr lang="en-ID" b="1" dirty="0"/>
          </a:p>
        </p:txBody>
      </p:sp>
      <p:sp>
        <p:nvSpPr>
          <p:cNvPr id="10" name="Flowchart: Merge 9">
            <a:extLst>
              <a:ext uri="{FF2B5EF4-FFF2-40B4-BE49-F238E27FC236}">
                <a16:creationId xmlns:a16="http://schemas.microsoft.com/office/drawing/2014/main" id="{EF004CD7-E04B-87D9-9529-985F1E289B82}"/>
              </a:ext>
            </a:extLst>
          </p:cNvPr>
          <p:cNvSpPr/>
          <p:nvPr/>
        </p:nvSpPr>
        <p:spPr>
          <a:xfrm>
            <a:off x="-1996710" y="-1"/>
            <a:ext cx="5635260" cy="7658101"/>
          </a:xfrm>
          <a:prstGeom prst="flowChartMerg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8257" r="-83827"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B146F7-7945-4809-68C1-D268A476C9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625" y="207489"/>
            <a:ext cx="958013" cy="121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2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05890" y="295072"/>
            <a:ext cx="10461646" cy="67710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u="sng" dirty="0"/>
              <a:t>SURVEI LAPANGAN BERUPA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Kelurahan</a:t>
            </a:r>
            <a:r>
              <a:rPr lang="en-US" dirty="0"/>
              <a:t>, </a:t>
            </a:r>
            <a:r>
              <a:rPr lang="en-US" dirty="0" err="1"/>
              <a:t>Kapanewon</a:t>
            </a:r>
            <a:r>
              <a:rPr lang="en-US" dirty="0"/>
              <a:t>, </a:t>
            </a:r>
          </a:p>
          <a:p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fi-FI" dirty="0"/>
              <a:t>dasar untuk menentukan waktu pelaksanaan kegiatan.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732489" y="1326121"/>
            <a:ext cx="51395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/>
              <a:t>Penyiapan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4813747" y="2176389"/>
            <a:ext cx="4395989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dokumen</a:t>
            </a:r>
            <a:r>
              <a:rPr lang="en-US" dirty="0"/>
              <a:t>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56422" y="3790039"/>
            <a:ext cx="826624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latin typeface="Arial Rounded MT Bold" pitchFamily="34" charset="0"/>
              </a:rPr>
              <a:t>PENYELENGGARAAN KETENTRAMAN DAN KETERTIBAN UMUM</a:t>
            </a:r>
          </a:p>
          <a:p>
            <a:r>
              <a:rPr lang="en-US" sz="2000" dirty="0" err="1">
                <a:latin typeface="Arial Rounded MT Bold" pitchFamily="34" charset="0"/>
              </a:rPr>
              <a:t>Pasal</a:t>
            </a:r>
            <a:r>
              <a:rPr lang="en-US" sz="2000" dirty="0">
                <a:latin typeface="Arial Rounded MT Bold" pitchFamily="34" charset="0"/>
              </a:rPr>
              <a:t> 8 </a:t>
            </a:r>
            <a:r>
              <a:rPr lang="en-US" sz="2000" dirty="0" err="1">
                <a:latin typeface="Arial Rounded MT Bold" pitchFamily="34" charset="0"/>
              </a:rPr>
              <a:t>Perda</a:t>
            </a:r>
            <a:r>
              <a:rPr lang="en-US" sz="2000" dirty="0">
                <a:latin typeface="Arial Rounded MT Bold" pitchFamily="34" charset="0"/>
              </a:rPr>
              <a:t> DIY </a:t>
            </a:r>
            <a:r>
              <a:rPr lang="en-US" sz="2000" dirty="0" err="1">
                <a:latin typeface="Arial Rounded MT Bold" pitchFamily="34" charset="0"/>
              </a:rPr>
              <a:t>Nomor</a:t>
            </a:r>
            <a:r>
              <a:rPr lang="en-US" sz="2000" dirty="0">
                <a:latin typeface="Arial Rounded MT Bold" pitchFamily="34" charset="0"/>
              </a:rPr>
              <a:t> 2 </a:t>
            </a:r>
            <a:r>
              <a:rPr lang="en-US" sz="2000" dirty="0" err="1">
                <a:latin typeface="Arial Rounded MT Bold" pitchFamily="34" charset="0"/>
              </a:rPr>
              <a:t>Tahun</a:t>
            </a:r>
            <a:r>
              <a:rPr lang="en-US" sz="2000" dirty="0">
                <a:latin typeface="Arial Rounded MT Bold" pitchFamily="34" charset="0"/>
              </a:rPr>
              <a:t> 2017</a:t>
            </a:r>
          </a:p>
        </p:txBody>
      </p:sp>
      <p:sp>
        <p:nvSpPr>
          <p:cNvPr id="19" name="Bent-Up Arrow 18"/>
          <p:cNvSpPr/>
          <p:nvPr/>
        </p:nvSpPr>
        <p:spPr>
          <a:xfrm rot="5400000">
            <a:off x="1355299" y="4650540"/>
            <a:ext cx="640080" cy="33485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34073" y="4756591"/>
            <a:ext cx="4612782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2800" dirty="0" err="1"/>
              <a:t>Pencegahan</a:t>
            </a:r>
            <a:r>
              <a:rPr lang="es-ES" sz="2800" dirty="0"/>
              <a:t> </a:t>
            </a:r>
            <a:r>
              <a:rPr lang="es-ES" sz="2800" dirty="0" err="1"/>
              <a:t>Pasal</a:t>
            </a:r>
            <a:r>
              <a:rPr lang="es-ES" sz="2800" dirty="0"/>
              <a:t> 29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2800" dirty="0" err="1"/>
              <a:t>Pengawasan</a:t>
            </a:r>
            <a:r>
              <a:rPr lang="es-ES" sz="2800" dirty="0"/>
              <a:t> </a:t>
            </a:r>
            <a:r>
              <a:rPr lang="es-ES" sz="2800" dirty="0" err="1"/>
              <a:t>Pasal</a:t>
            </a:r>
            <a:r>
              <a:rPr lang="es-ES" sz="2800" dirty="0"/>
              <a:t> 34</a:t>
            </a:r>
            <a:endParaRPr lang="en-US" sz="2800" dirty="0"/>
          </a:p>
        </p:txBody>
      </p:sp>
      <p:sp>
        <p:nvSpPr>
          <p:cNvPr id="18" name="Bent-Up Arrow 17"/>
          <p:cNvSpPr/>
          <p:nvPr/>
        </p:nvSpPr>
        <p:spPr>
          <a:xfrm rot="5400000">
            <a:off x="3887040" y="1827963"/>
            <a:ext cx="966931" cy="85431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46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476777" y="214012"/>
            <a:ext cx="10371785" cy="369331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algn="just"/>
            <a:r>
              <a:rPr lang="en-US" dirty="0"/>
              <a:t>h. 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bahu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Trotoar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; </a:t>
            </a:r>
          </a:p>
          <a:p>
            <a:pPr marL="282575" indent="-282575" algn="just"/>
            <a:r>
              <a:rPr lang="en-US" dirty="0" err="1"/>
              <a:t>i</a:t>
            </a:r>
            <a:r>
              <a:rPr lang="en-US" dirty="0"/>
              <a:t>. 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; </a:t>
            </a:r>
          </a:p>
          <a:p>
            <a:pPr marL="282575" indent="-282575" algn="just"/>
            <a:r>
              <a:rPr lang="en-US" dirty="0"/>
              <a:t>j.  </a:t>
            </a:r>
            <a:r>
              <a:rPr lang="en-US" dirty="0" err="1"/>
              <a:t>mengambil</a:t>
            </a:r>
            <a:r>
              <a:rPr lang="en-US" dirty="0"/>
              <a:t>, </a:t>
            </a:r>
            <a:r>
              <a:rPr lang="en-US" dirty="0" err="1"/>
              <a:t>memindahkan</a:t>
            </a:r>
            <a:r>
              <a:rPr lang="en-US" dirty="0"/>
              <a:t>, </a:t>
            </a:r>
            <a:r>
              <a:rPr lang="en-US" dirty="0" err="1"/>
              <a:t>membuang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, pot </a:t>
            </a:r>
            <a:r>
              <a:rPr lang="en-US" dirty="0" err="1"/>
              <a:t>bunga</a:t>
            </a:r>
            <a:r>
              <a:rPr lang="en-US" dirty="0"/>
              <a:t>, </a:t>
            </a:r>
            <a:r>
              <a:rPr lang="en-US" dirty="0" err="1"/>
              <a:t>pipa</a:t>
            </a:r>
            <a:r>
              <a:rPr lang="en-US" dirty="0"/>
              <a:t> air, </a:t>
            </a:r>
            <a:r>
              <a:rPr lang="en-US" dirty="0" err="1"/>
              <a:t>pipa</a:t>
            </a:r>
            <a:r>
              <a:rPr lang="en-US" dirty="0"/>
              <a:t> gas, </a:t>
            </a:r>
            <a:r>
              <a:rPr lang="en-US" dirty="0" err="1"/>
              <a:t>kabel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,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lampu</a:t>
            </a:r>
            <a:r>
              <a:rPr lang="en-US" dirty="0"/>
              <a:t> </a:t>
            </a:r>
            <a:r>
              <a:rPr lang="en-US" dirty="0" err="1"/>
              <a:t>penerangan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; </a:t>
            </a:r>
          </a:p>
          <a:p>
            <a:pPr marL="400050" indent="-400050" algn="just"/>
            <a:r>
              <a:rPr lang="en-US" dirty="0"/>
              <a:t>k. 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berubahnya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; </a:t>
            </a:r>
          </a:p>
          <a:p>
            <a:pPr marL="400050" indent="-400050" algn="just"/>
            <a:r>
              <a:rPr lang="en-US" dirty="0"/>
              <a:t>l.  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; </a:t>
            </a:r>
          </a:p>
          <a:p>
            <a:pPr marL="400050" indent="-400050" algn="just"/>
            <a:r>
              <a:rPr lang="en-US" dirty="0"/>
              <a:t>m.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pengerjaan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pengecatan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Trotoar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; </a:t>
            </a:r>
          </a:p>
          <a:p>
            <a:pPr marL="400050" indent="-400050" algn="just"/>
            <a:r>
              <a:rPr lang="en-US" dirty="0"/>
              <a:t>n.  </a:t>
            </a:r>
            <a:r>
              <a:rPr lang="en-US" dirty="0" err="1"/>
              <a:t>memasang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/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Trotoar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; </a:t>
            </a:r>
          </a:p>
          <a:p>
            <a:pPr marL="400050" indent="-400050" algn="just"/>
            <a:r>
              <a:rPr lang="en-US" dirty="0"/>
              <a:t>o.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air </a:t>
            </a:r>
            <a:r>
              <a:rPr lang="en-US" dirty="0" err="1"/>
              <a:t>menggenang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400050" indent="-400050" algn="just"/>
            <a:r>
              <a:rPr lang="en-US" dirty="0"/>
              <a:t>p. 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galian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penimbunan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Trotoar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Jalan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75903" y="333709"/>
            <a:ext cx="1241045" cy="369332"/>
          </a:xfrm>
          <a:prstGeom prst="rect">
            <a:avLst/>
          </a:prstGeom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ID" dirty="0"/>
              <a:t>LANJUTAN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650" y="4158734"/>
            <a:ext cx="7204216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38908" y="4683394"/>
            <a:ext cx="5902817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penutupan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pembongkaran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membersihkan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endParaRPr lang="en-US" dirty="0"/>
          </a:p>
        </p:txBody>
      </p:sp>
      <p:sp>
        <p:nvSpPr>
          <p:cNvPr id="30" name="Curved Right Arrow 29"/>
          <p:cNvSpPr/>
          <p:nvPr/>
        </p:nvSpPr>
        <p:spPr>
          <a:xfrm>
            <a:off x="656823" y="4507606"/>
            <a:ext cx="1906073" cy="1390918"/>
          </a:xfrm>
          <a:prstGeom prst="curvedRightArrow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71905" y="5280337"/>
            <a:ext cx="252211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Penerapannya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di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atur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dalam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perbup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8718997" y="5563673"/>
            <a:ext cx="334851" cy="21894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02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47988" y="272276"/>
            <a:ext cx="10358908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: </a:t>
            </a:r>
          </a:p>
          <a:p>
            <a:pPr marL="342900" indent="-342900">
              <a:buAutoNum type="alphaLcPeriod"/>
            </a:pP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persimpangan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tikungan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imbalan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pungutan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melintas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375" y="295072"/>
            <a:ext cx="108754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Pasal</a:t>
            </a:r>
            <a:r>
              <a:rPr lang="en-US" dirty="0"/>
              <a:t> 12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01936" y="1862886"/>
            <a:ext cx="10206640" cy="369332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bagi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pelanggar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dikenakan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sanksi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administratif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peringatan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tertulis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dan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atau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denda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administratif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8553" y="2464405"/>
            <a:ext cx="10186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Pasal</a:t>
            </a:r>
            <a:r>
              <a:rPr lang="en-US" dirty="0"/>
              <a:t> 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3648" y="2421395"/>
            <a:ext cx="1026010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pengendara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membunyikan</a:t>
            </a:r>
            <a:r>
              <a:rPr lang="en-US" dirty="0"/>
              <a:t> </a:t>
            </a:r>
            <a:r>
              <a:rPr lang="en-US" dirty="0" err="1"/>
              <a:t>klakson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kendaraannya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95630" y="3440674"/>
            <a:ext cx="8268610" cy="64633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bagi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pelanggar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dikenakan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sanksi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administratif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peringatan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tertulis</a:t>
            </a:r>
            <a:r>
              <a:rPr lang="en-US" dirty="0">
                <a:solidFill>
                  <a:srgbClr val="FFFF00"/>
                </a:solidFill>
              </a:rPr>
              <a:t>, </a:t>
            </a:r>
          </a:p>
          <a:p>
            <a:r>
              <a:rPr lang="nl-NL" dirty="0">
                <a:solidFill>
                  <a:srgbClr val="FFFF00"/>
                </a:solidFill>
              </a:rPr>
              <a:t>penyitaan benda dan/atau kendaraan; dan/atau</a:t>
            </a:r>
            <a:r>
              <a:rPr lang="en-US" dirty="0" err="1">
                <a:solidFill>
                  <a:srgbClr val="FFFF00"/>
                </a:solidFill>
              </a:rPr>
              <a:t>dan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atau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denda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administratif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318" y="4225969"/>
            <a:ext cx="101861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Pasal</a:t>
            </a:r>
            <a:r>
              <a:rPr lang="en-US" dirty="0"/>
              <a:t> 14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86624" y="4245512"/>
            <a:ext cx="6894491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arenBoth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menumpang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: </a:t>
            </a:r>
          </a:p>
          <a:p>
            <a:pPr marL="342900" indent="-342900"/>
            <a:r>
              <a:rPr lang="en-US" dirty="0"/>
              <a:t>     a. </a:t>
            </a:r>
            <a:r>
              <a:rPr lang="en-US" dirty="0" err="1"/>
              <a:t>membuang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ditempat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; </a:t>
            </a:r>
          </a:p>
          <a:p>
            <a:pPr marL="342900" indent="-342900"/>
            <a:r>
              <a:rPr lang="en-US" dirty="0"/>
              <a:t>     b. </a:t>
            </a:r>
            <a:r>
              <a:rPr lang="en-US" dirty="0" err="1"/>
              <a:t>meludah</a:t>
            </a:r>
            <a:r>
              <a:rPr lang="en-US" dirty="0"/>
              <a:t>;    </a:t>
            </a:r>
          </a:p>
          <a:p>
            <a:pPr marL="342900" indent="-342900"/>
            <a:r>
              <a:rPr lang="en-US" dirty="0"/>
              <a:t>     c. </a:t>
            </a:r>
            <a:r>
              <a:rPr lang="en-US" dirty="0" err="1"/>
              <a:t>merokok</a:t>
            </a:r>
            <a:r>
              <a:rPr lang="en-US" dirty="0"/>
              <a:t>; </a:t>
            </a:r>
          </a:p>
          <a:p>
            <a:pPr marL="342900" indent="-342900"/>
            <a:r>
              <a:rPr lang="en-US" dirty="0"/>
              <a:t>     d. </a:t>
            </a:r>
            <a:r>
              <a:rPr lang="en-US" dirty="0" err="1"/>
              <a:t>mengamen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342900" indent="-342900"/>
            <a:r>
              <a:rPr lang="en-US" dirty="0"/>
              <a:t>     e.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3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91922" y="178958"/>
            <a:ext cx="7654343" cy="11695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/>
              <a:t>(2) </a:t>
            </a:r>
            <a:r>
              <a:rPr lang="en-US" sz="1400" b="1" dirty="0" err="1"/>
              <a:t>Setiap</a:t>
            </a:r>
            <a:r>
              <a:rPr lang="en-US" sz="1400" b="1" dirty="0"/>
              <a:t> </a:t>
            </a:r>
            <a:r>
              <a:rPr lang="en-US" sz="1400" b="1" dirty="0" err="1"/>
              <a:t>pengemudi</a:t>
            </a:r>
            <a:r>
              <a:rPr lang="en-US" sz="1400" b="1" dirty="0"/>
              <a:t> </a:t>
            </a:r>
            <a:r>
              <a:rPr lang="en-US" sz="1400" b="1" dirty="0" err="1"/>
              <a:t>Kendaraan</a:t>
            </a:r>
            <a:r>
              <a:rPr lang="en-US" sz="1400" b="1" dirty="0"/>
              <a:t> </a:t>
            </a:r>
            <a:r>
              <a:rPr lang="en-US" sz="1400" b="1" dirty="0" err="1"/>
              <a:t>Umum</a:t>
            </a:r>
            <a:r>
              <a:rPr lang="en-US" sz="1400" b="1" dirty="0"/>
              <a:t> </a:t>
            </a:r>
            <a:r>
              <a:rPr lang="en-US" sz="1400" b="1" dirty="0" err="1"/>
              <a:t>wajib</a:t>
            </a:r>
            <a:r>
              <a:rPr lang="en-US" sz="1400" b="1" dirty="0"/>
              <a:t> </a:t>
            </a:r>
            <a:r>
              <a:rPr lang="en-US" sz="1400" b="1" dirty="0" err="1"/>
              <a:t>menyediakan</a:t>
            </a:r>
            <a:r>
              <a:rPr lang="en-US" sz="1400" b="1" dirty="0"/>
              <a:t> : </a:t>
            </a:r>
          </a:p>
          <a:p>
            <a:r>
              <a:rPr lang="en-US" sz="1400" b="1" dirty="0"/>
              <a:t>     a. </a:t>
            </a:r>
            <a:r>
              <a:rPr lang="en-US" sz="1400" b="1" dirty="0" err="1"/>
              <a:t>tempat</a:t>
            </a:r>
            <a:r>
              <a:rPr lang="en-US" sz="1400" b="1" dirty="0"/>
              <a:t> </a:t>
            </a:r>
            <a:r>
              <a:rPr lang="en-US" sz="1400" b="1" dirty="0" err="1"/>
              <a:t>Sampah</a:t>
            </a:r>
            <a:r>
              <a:rPr lang="en-US" sz="1400" b="1" dirty="0"/>
              <a:t>,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kantong</a:t>
            </a:r>
            <a:r>
              <a:rPr lang="en-US" sz="1400" b="1" dirty="0"/>
              <a:t> </a:t>
            </a:r>
            <a:r>
              <a:rPr lang="en-US" sz="1400" b="1" dirty="0" err="1"/>
              <a:t>plastik</a:t>
            </a:r>
            <a:r>
              <a:rPr lang="en-US" sz="1400" b="1" dirty="0"/>
              <a:t> </a:t>
            </a:r>
            <a:r>
              <a:rPr lang="en-US" sz="1400" b="1" dirty="0" err="1"/>
              <a:t>di</a:t>
            </a:r>
            <a:r>
              <a:rPr lang="en-US" sz="1400" b="1" dirty="0"/>
              <a:t> </a:t>
            </a:r>
            <a:r>
              <a:rPr lang="en-US" sz="1400" b="1" dirty="0" err="1"/>
              <a:t>dalam</a:t>
            </a:r>
            <a:r>
              <a:rPr lang="en-US" sz="1400" b="1" dirty="0"/>
              <a:t> </a:t>
            </a:r>
            <a:r>
              <a:rPr lang="en-US" sz="1400" b="1" dirty="0" err="1"/>
              <a:t>kendaraan</a:t>
            </a:r>
            <a:r>
              <a:rPr lang="en-US" sz="1400" b="1" dirty="0"/>
              <a:t>; </a:t>
            </a:r>
          </a:p>
          <a:p>
            <a:r>
              <a:rPr lang="en-US" sz="1400" b="1" dirty="0"/>
              <a:t>     b. </a:t>
            </a:r>
            <a:r>
              <a:rPr lang="en-US" sz="1400" b="1" dirty="0" err="1"/>
              <a:t>kotak</a:t>
            </a:r>
            <a:r>
              <a:rPr lang="en-US" sz="1400" b="1" dirty="0"/>
              <a:t> </a:t>
            </a:r>
            <a:r>
              <a:rPr lang="en-US" sz="1400" b="1" dirty="0" err="1"/>
              <a:t>pertolongan</a:t>
            </a:r>
            <a:r>
              <a:rPr lang="en-US" sz="1400" b="1" dirty="0"/>
              <a:t> </a:t>
            </a:r>
            <a:r>
              <a:rPr lang="en-US" sz="1400" b="1" dirty="0" err="1"/>
              <a:t>pertama</a:t>
            </a:r>
            <a:r>
              <a:rPr lang="en-US" sz="1400" b="1" dirty="0"/>
              <a:t> </a:t>
            </a:r>
            <a:r>
              <a:rPr lang="en-US" sz="1400" b="1" dirty="0" err="1"/>
              <a:t>pada</a:t>
            </a:r>
            <a:r>
              <a:rPr lang="en-US" sz="1400" b="1" dirty="0"/>
              <a:t> </a:t>
            </a:r>
            <a:r>
              <a:rPr lang="en-US" sz="1400" b="1" dirty="0" err="1"/>
              <a:t>kecelakaan</a:t>
            </a:r>
            <a:r>
              <a:rPr lang="en-US" sz="1400" b="1" dirty="0"/>
              <a:t>; </a:t>
            </a:r>
          </a:p>
          <a:p>
            <a:r>
              <a:rPr lang="en-US" sz="1400" b="1" dirty="0"/>
              <a:t>     c. </a:t>
            </a:r>
            <a:r>
              <a:rPr lang="en-US" sz="1400" b="1" dirty="0" err="1"/>
              <a:t>alat</a:t>
            </a:r>
            <a:r>
              <a:rPr lang="en-US" sz="1400" b="1" dirty="0"/>
              <a:t> </a:t>
            </a:r>
            <a:r>
              <a:rPr lang="en-US" sz="1400" b="1" dirty="0" err="1"/>
              <a:t>pemadam</a:t>
            </a:r>
            <a:r>
              <a:rPr lang="en-US" sz="1400" b="1" dirty="0"/>
              <a:t> </a:t>
            </a:r>
            <a:r>
              <a:rPr lang="en-US" sz="1400" b="1" dirty="0" err="1"/>
              <a:t>api</a:t>
            </a:r>
            <a:r>
              <a:rPr lang="en-US" sz="1400" b="1" dirty="0"/>
              <a:t> </a:t>
            </a:r>
            <a:r>
              <a:rPr lang="en-US" sz="1400" b="1" dirty="0" err="1"/>
              <a:t>ringan</a:t>
            </a:r>
            <a:r>
              <a:rPr lang="en-US" sz="1400" b="1" dirty="0"/>
              <a:t>;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</a:p>
          <a:p>
            <a:r>
              <a:rPr lang="en-US" sz="1400" b="1" dirty="0"/>
              <a:t>     d. </a:t>
            </a:r>
            <a:r>
              <a:rPr lang="en-US" sz="1400" b="1" dirty="0" err="1"/>
              <a:t>alat</a:t>
            </a:r>
            <a:r>
              <a:rPr lang="en-US" sz="1400" b="1" dirty="0"/>
              <a:t> </a:t>
            </a:r>
            <a:r>
              <a:rPr lang="en-US" sz="1400" b="1" dirty="0" err="1"/>
              <a:t>pemecah</a:t>
            </a:r>
            <a:r>
              <a:rPr lang="en-US" sz="1400" b="1" dirty="0"/>
              <a:t> </a:t>
            </a:r>
            <a:r>
              <a:rPr lang="en-US" sz="1400" b="1" dirty="0" err="1"/>
              <a:t>kaca</a:t>
            </a:r>
            <a:endParaRPr lang="en-US" sz="1400" b="1" dirty="0"/>
          </a:p>
        </p:txBody>
      </p:sp>
      <p:sp>
        <p:nvSpPr>
          <p:cNvPr id="25" name="Rectangle 24"/>
          <p:cNvSpPr/>
          <p:nvPr/>
        </p:nvSpPr>
        <p:spPr>
          <a:xfrm>
            <a:off x="1828800" y="1444461"/>
            <a:ext cx="9388699" cy="3077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pelanggar</a:t>
            </a:r>
            <a:r>
              <a:rPr lang="en-US" sz="1400" dirty="0"/>
              <a:t> </a:t>
            </a:r>
            <a:r>
              <a:rPr lang="en-US" sz="1400" dirty="0" err="1"/>
              <a:t>dikenakan</a:t>
            </a:r>
            <a:r>
              <a:rPr lang="en-US" sz="1400" dirty="0"/>
              <a:t> </a:t>
            </a:r>
            <a:r>
              <a:rPr lang="en-US" sz="1400" dirty="0" err="1"/>
              <a:t>sanksi</a:t>
            </a:r>
            <a:r>
              <a:rPr lang="en-US" sz="1400" dirty="0"/>
              <a:t>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ketentuan</a:t>
            </a:r>
            <a:r>
              <a:rPr lang="en-US" sz="1400" dirty="0"/>
              <a:t> </a:t>
            </a:r>
            <a:r>
              <a:rPr lang="en-US" sz="1400" dirty="0" err="1"/>
              <a:t>peraturan</a:t>
            </a:r>
            <a:r>
              <a:rPr lang="en-US" sz="1400" dirty="0"/>
              <a:t> </a:t>
            </a:r>
            <a:r>
              <a:rPr lang="en-US" sz="1400" dirty="0" err="1"/>
              <a:t>perundang-undangan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11430" y="1822023"/>
            <a:ext cx="515916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/>
              <a:t>TERTIB JALUR HIJAU, TAMAN DAN TEMPAT UMUM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0761" y="2259117"/>
            <a:ext cx="10560675" cy="33239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1400" b="1" dirty="0" err="1"/>
              <a:t>Setiap</a:t>
            </a:r>
            <a:r>
              <a:rPr lang="en-US" sz="1400" b="1" dirty="0"/>
              <a:t> </a:t>
            </a:r>
            <a:r>
              <a:rPr lang="en-US" sz="1400" b="1" dirty="0" err="1"/>
              <a:t>Orang</a:t>
            </a:r>
            <a:r>
              <a:rPr lang="en-US" sz="1400" b="1" dirty="0"/>
              <a:t> </a:t>
            </a:r>
            <a:r>
              <a:rPr lang="en-US" sz="1400" b="1" dirty="0" err="1"/>
              <a:t>dilarang</a:t>
            </a:r>
            <a:r>
              <a:rPr lang="en-US" sz="1400" b="1" dirty="0"/>
              <a:t> :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perbuatan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tindakan</a:t>
            </a:r>
            <a:r>
              <a:rPr lang="en-US" sz="1400" dirty="0"/>
              <a:t> yang </a:t>
            </a:r>
            <a:r>
              <a:rPr lang="en-US" sz="1400" dirty="0" err="1"/>
              <a:t>berakibat</a:t>
            </a:r>
            <a:r>
              <a:rPr lang="en-US" sz="1400" dirty="0"/>
              <a:t> </a:t>
            </a:r>
            <a:r>
              <a:rPr lang="en-US" sz="1400" dirty="0" err="1"/>
              <a:t>terjadinya</a:t>
            </a:r>
            <a:r>
              <a:rPr lang="en-US" sz="1400" dirty="0"/>
              <a:t> </a:t>
            </a:r>
            <a:r>
              <a:rPr lang="en-US" sz="1400" dirty="0" err="1"/>
              <a:t>kerusakan</a:t>
            </a:r>
            <a:r>
              <a:rPr lang="en-US" sz="1400" dirty="0"/>
              <a:t> </a:t>
            </a:r>
            <a:r>
              <a:rPr lang="en-US" sz="1400" dirty="0" err="1"/>
              <a:t>pagar</a:t>
            </a:r>
            <a:r>
              <a:rPr lang="en-US" sz="1400" dirty="0"/>
              <a:t> Taman,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Taman </a:t>
            </a:r>
            <a:r>
              <a:rPr lang="en-US" sz="1400" dirty="0" err="1"/>
              <a:t>beserta</a:t>
            </a:r>
            <a:r>
              <a:rPr lang="en-US" sz="1400" dirty="0"/>
              <a:t> </a:t>
            </a:r>
            <a:r>
              <a:rPr lang="en-US" sz="1400" dirty="0" err="1"/>
              <a:t>kelengkapannya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menyalahgunakan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mengalihfungsikan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berjualan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berdagang</a:t>
            </a:r>
            <a:r>
              <a:rPr lang="en-US" sz="1400" dirty="0"/>
              <a:t>, </a:t>
            </a:r>
            <a:r>
              <a:rPr lang="en-US" sz="1400" dirty="0" err="1"/>
              <a:t>menyewakan</a:t>
            </a:r>
            <a:r>
              <a:rPr lang="en-US" sz="1400" dirty="0"/>
              <a:t> </a:t>
            </a:r>
            <a:r>
              <a:rPr lang="en-US" sz="1400" dirty="0" err="1"/>
              <a:t>permainan</a:t>
            </a:r>
            <a:r>
              <a:rPr lang="en-US" sz="1400" dirty="0"/>
              <a:t>, </a:t>
            </a:r>
            <a:r>
              <a:rPr lang="en-US" sz="1400" dirty="0" err="1"/>
              <a:t>menyimpan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menimbun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perbuatan</a:t>
            </a:r>
            <a:r>
              <a:rPr lang="en-US" sz="1400" dirty="0"/>
              <a:t> yang </a:t>
            </a:r>
            <a:r>
              <a:rPr lang="en-US" sz="1400" dirty="0" err="1"/>
              <a:t>membahayakan</a:t>
            </a:r>
            <a:r>
              <a:rPr lang="en-US" sz="1400" dirty="0"/>
              <a:t> </a:t>
            </a:r>
            <a:r>
              <a:rPr lang="en-US" sz="1400" dirty="0" err="1"/>
              <a:t>keselamatan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</a:t>
            </a:r>
            <a:r>
              <a:rPr lang="en-US" sz="1400" dirty="0" err="1"/>
              <a:t>sendiri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orang</a:t>
            </a:r>
            <a:r>
              <a:rPr lang="en-US" sz="1400" dirty="0"/>
              <a:t> lain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tidur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mandi</a:t>
            </a:r>
            <a:r>
              <a:rPr lang="en-US" sz="1400" dirty="0"/>
              <a:t>, </a:t>
            </a:r>
            <a:r>
              <a:rPr lang="en-US" sz="1400" dirty="0" err="1"/>
              <a:t>membersihkan</a:t>
            </a:r>
            <a:r>
              <a:rPr lang="en-US" sz="1400" dirty="0"/>
              <a:t> </a:t>
            </a:r>
            <a:r>
              <a:rPr lang="en-US" sz="1400" dirty="0" err="1"/>
              <a:t>anggota</a:t>
            </a:r>
            <a:r>
              <a:rPr lang="en-US" sz="1400" dirty="0"/>
              <a:t> </a:t>
            </a:r>
            <a:r>
              <a:rPr lang="en-US" sz="1400" dirty="0" err="1"/>
              <a:t>badan</a:t>
            </a:r>
            <a:r>
              <a:rPr lang="en-US" sz="1400" dirty="0"/>
              <a:t>, </a:t>
            </a:r>
            <a:r>
              <a:rPr lang="en-US" sz="1400" dirty="0" err="1"/>
              <a:t>mencuci</a:t>
            </a:r>
            <a:r>
              <a:rPr lang="en-US" sz="1400" dirty="0"/>
              <a:t> </a:t>
            </a:r>
            <a:r>
              <a:rPr lang="en-US" sz="1400" dirty="0" err="1"/>
              <a:t>pakaian</a:t>
            </a:r>
            <a:r>
              <a:rPr lang="en-US" sz="1400" dirty="0"/>
              <a:t>, </a:t>
            </a:r>
            <a:r>
              <a:rPr lang="en-US" sz="1400" dirty="0" err="1"/>
              <a:t>Kendaraan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benda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memandikan</a:t>
            </a:r>
            <a:r>
              <a:rPr lang="en-US" sz="1400" dirty="0"/>
              <a:t> </a:t>
            </a:r>
            <a:r>
              <a:rPr lang="en-US" sz="1400" dirty="0" err="1"/>
              <a:t>hewan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kolam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sarana</a:t>
            </a:r>
            <a:r>
              <a:rPr lang="en-US" sz="1400" dirty="0"/>
              <a:t> </a:t>
            </a:r>
            <a:r>
              <a:rPr lang="en-US" sz="1400" dirty="0" err="1"/>
              <a:t>kelengkapan</a:t>
            </a:r>
            <a:r>
              <a:rPr lang="en-US" sz="1400" dirty="0"/>
              <a:t> </a:t>
            </a:r>
            <a:r>
              <a:rPr lang="en-US" sz="1400" dirty="0" err="1"/>
              <a:t>taman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membuang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membakar</a:t>
            </a:r>
            <a:r>
              <a:rPr lang="en-US" sz="1400" dirty="0"/>
              <a:t> </a:t>
            </a:r>
            <a:r>
              <a:rPr lang="en-US" sz="1400" dirty="0" err="1"/>
              <a:t>Sampah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perbuatan</a:t>
            </a:r>
            <a:r>
              <a:rPr lang="en-US" sz="1400" dirty="0"/>
              <a:t> </a:t>
            </a:r>
            <a:r>
              <a:rPr lang="en-US" sz="1400" dirty="0" err="1"/>
              <a:t>asusila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mendirikan</a:t>
            </a:r>
            <a:r>
              <a:rPr lang="en-US" sz="1400" dirty="0"/>
              <a:t> </a:t>
            </a:r>
            <a:r>
              <a:rPr lang="en-US" sz="1400" dirty="0" err="1"/>
              <a:t>Bangunan</a:t>
            </a:r>
            <a:r>
              <a:rPr lang="en-US" sz="1400" dirty="0"/>
              <a:t>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mengakibatkan</a:t>
            </a:r>
            <a:r>
              <a:rPr lang="en-US" sz="1400" dirty="0"/>
              <a:t> </a:t>
            </a:r>
            <a:r>
              <a:rPr lang="en-US" sz="1400" dirty="0" err="1"/>
              <a:t>berubahnya</a:t>
            </a:r>
            <a:r>
              <a:rPr lang="en-US" sz="1400" dirty="0"/>
              <a:t> </a:t>
            </a:r>
            <a:r>
              <a:rPr lang="en-US" sz="1400" dirty="0" err="1"/>
              <a:t>fungsi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, Taman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Tempat</a:t>
            </a:r>
            <a:r>
              <a:rPr lang="en-US" sz="1400" dirty="0"/>
              <a:t> </a:t>
            </a:r>
            <a:r>
              <a:rPr lang="en-US" sz="1400" dirty="0" err="1"/>
              <a:t>Umum</a:t>
            </a:r>
            <a:r>
              <a:rPr lang="en-US" sz="1400" dirty="0"/>
              <a:t>;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</a:p>
          <a:p>
            <a:pPr marL="342900" indent="-342900" algn="just">
              <a:buAutoNum type="alphaLcPeriod"/>
            </a:pP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pemotongan</a:t>
            </a:r>
            <a:r>
              <a:rPr lang="en-US" sz="1400" dirty="0"/>
              <a:t>, </a:t>
            </a:r>
            <a:r>
              <a:rPr lang="en-US" sz="1400" dirty="0" err="1"/>
              <a:t>penebangan</a:t>
            </a:r>
            <a:r>
              <a:rPr lang="en-US" sz="1400" dirty="0"/>
              <a:t>, </a:t>
            </a:r>
            <a:r>
              <a:rPr lang="en-US" sz="1400" dirty="0" err="1"/>
              <a:t>pemindahan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perantingan</a:t>
            </a:r>
            <a:r>
              <a:rPr lang="en-US" sz="1400" dirty="0"/>
              <a:t> </a:t>
            </a:r>
            <a:r>
              <a:rPr lang="en-US" sz="1400" dirty="0" err="1"/>
              <a:t>pohon</a:t>
            </a:r>
            <a:r>
              <a:rPr lang="en-US" sz="1400" dirty="0"/>
              <a:t>/</a:t>
            </a:r>
            <a:r>
              <a:rPr lang="en-US" sz="1400" dirty="0" err="1"/>
              <a:t>tanaman</a:t>
            </a:r>
            <a:r>
              <a:rPr lang="en-US" sz="1400" dirty="0"/>
              <a:t> yang </a:t>
            </a:r>
            <a:r>
              <a:rPr lang="en-US" sz="1400" dirty="0" err="1"/>
              <a:t>tumbuh</a:t>
            </a:r>
            <a:r>
              <a:rPr lang="en-US" sz="1400" dirty="0"/>
              <a:t> </a:t>
            </a:r>
            <a:r>
              <a:rPr lang="en-US" sz="1400" dirty="0" err="1"/>
              <a:t>di</a:t>
            </a:r>
            <a:r>
              <a:rPr lang="en-US" sz="1400" dirty="0"/>
              <a:t> </a:t>
            </a:r>
            <a:r>
              <a:rPr lang="en-US" sz="1400" dirty="0" err="1"/>
              <a:t>sepanjang</a:t>
            </a:r>
            <a:r>
              <a:rPr lang="en-US" sz="1400" dirty="0"/>
              <a:t>,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err="1"/>
              <a:t>Hijau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Taman, </a:t>
            </a:r>
            <a:r>
              <a:rPr lang="en-US" sz="1400" dirty="0" err="1"/>
              <a:t>kecuali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petugas</a:t>
            </a:r>
            <a:r>
              <a:rPr lang="en-US" sz="1400" dirty="0"/>
              <a:t> </a:t>
            </a:r>
            <a:r>
              <a:rPr lang="en-US" sz="1400" dirty="0" err="1"/>
              <a:t>Pemerintah</a:t>
            </a:r>
            <a:r>
              <a:rPr lang="en-US" sz="1400" dirty="0"/>
              <a:t> Daerah yang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/>
              <a:t>perintah</a:t>
            </a:r>
            <a:r>
              <a:rPr lang="en-US" sz="1400" dirty="0"/>
              <a:t> </a:t>
            </a:r>
            <a:r>
              <a:rPr lang="en-US" sz="1400" dirty="0" err="1"/>
              <a:t>jabatan</a:t>
            </a:r>
            <a:r>
              <a:rPr lang="en-US" sz="1400" dirty="0"/>
              <a:t>.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0761" y="5685496"/>
            <a:ext cx="11616744" cy="33855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/>
              <a:t>Orang</a:t>
            </a:r>
            <a:r>
              <a:rPr lang="en-US" sz="1600" dirty="0"/>
              <a:t> yang </a:t>
            </a:r>
            <a:r>
              <a:rPr lang="en-US" sz="1600" dirty="0" err="1"/>
              <a:t>melanggar</a:t>
            </a:r>
            <a:r>
              <a:rPr lang="en-US" sz="1600" dirty="0"/>
              <a:t> </a:t>
            </a:r>
            <a:r>
              <a:rPr lang="en-US" sz="1600" dirty="0" err="1"/>
              <a:t>huruf</a:t>
            </a:r>
            <a:r>
              <a:rPr lang="en-US" sz="1600" dirty="0"/>
              <a:t> a, </a:t>
            </a:r>
            <a:r>
              <a:rPr lang="en-US" sz="1600" dirty="0" err="1"/>
              <a:t>huruf</a:t>
            </a:r>
            <a:r>
              <a:rPr lang="en-US" sz="1600" dirty="0"/>
              <a:t> b, </a:t>
            </a:r>
            <a:r>
              <a:rPr lang="en-US" sz="1600" dirty="0" err="1"/>
              <a:t>huruf</a:t>
            </a:r>
            <a:r>
              <a:rPr lang="en-US" sz="1600" dirty="0"/>
              <a:t> c,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huruf</a:t>
            </a:r>
            <a:r>
              <a:rPr lang="en-US" sz="1600" dirty="0"/>
              <a:t> I </a:t>
            </a:r>
            <a:r>
              <a:rPr lang="en-US" sz="1600" dirty="0" err="1"/>
              <a:t>dikenakan</a:t>
            </a:r>
            <a:r>
              <a:rPr lang="en-US" sz="1600" dirty="0"/>
              <a:t> </a:t>
            </a:r>
            <a:r>
              <a:rPr lang="en-US" sz="1600" dirty="0" err="1"/>
              <a:t>sanksi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ketentuan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 </a:t>
            </a:r>
            <a:r>
              <a:rPr lang="en-US" sz="1600" dirty="0" err="1"/>
              <a:t>peruuan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450761" y="6081200"/>
            <a:ext cx="11475076" cy="3077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/>
              <a:t>orang</a:t>
            </a:r>
            <a:r>
              <a:rPr lang="en-US" sz="1400" dirty="0"/>
              <a:t> yang </a:t>
            </a:r>
            <a:r>
              <a:rPr lang="en-US" sz="1400" dirty="0" err="1"/>
              <a:t>melanggar</a:t>
            </a:r>
            <a:r>
              <a:rPr lang="en-US" sz="1400" dirty="0"/>
              <a:t> </a:t>
            </a:r>
            <a:r>
              <a:rPr lang="en-US" sz="1400" dirty="0" err="1"/>
              <a:t>huruf</a:t>
            </a:r>
            <a:r>
              <a:rPr lang="en-US" sz="1400" dirty="0"/>
              <a:t> d, </a:t>
            </a:r>
            <a:r>
              <a:rPr lang="en-US" sz="1400" dirty="0" err="1"/>
              <a:t>huruf</a:t>
            </a:r>
            <a:r>
              <a:rPr lang="en-US" sz="1400" dirty="0"/>
              <a:t> e, </a:t>
            </a:r>
            <a:r>
              <a:rPr lang="en-US" sz="1400" dirty="0" err="1"/>
              <a:t>huruf</a:t>
            </a:r>
            <a:r>
              <a:rPr lang="en-US" sz="1400" dirty="0"/>
              <a:t> f, </a:t>
            </a:r>
            <a:r>
              <a:rPr lang="en-US" sz="1400" dirty="0" err="1"/>
              <a:t>huruf</a:t>
            </a:r>
            <a:r>
              <a:rPr lang="en-US" sz="1400" dirty="0"/>
              <a:t> g, </a:t>
            </a:r>
            <a:r>
              <a:rPr lang="en-US" sz="1400" dirty="0" err="1"/>
              <a:t>huruf</a:t>
            </a:r>
            <a:r>
              <a:rPr lang="en-US" sz="1400" dirty="0"/>
              <a:t> h, </a:t>
            </a:r>
            <a:r>
              <a:rPr lang="en-US" sz="1400" dirty="0" err="1"/>
              <a:t>huruf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huruf</a:t>
            </a:r>
            <a:r>
              <a:rPr lang="en-US" sz="1400" dirty="0"/>
              <a:t> j </a:t>
            </a:r>
            <a:r>
              <a:rPr lang="en-US" sz="1400" dirty="0" err="1"/>
              <a:t>dikenakan</a:t>
            </a:r>
            <a:r>
              <a:rPr lang="en-US" sz="1400" dirty="0"/>
              <a:t> </a:t>
            </a:r>
            <a:r>
              <a:rPr lang="en-US" sz="1400" dirty="0" err="1"/>
              <a:t>sanksi</a:t>
            </a:r>
            <a:r>
              <a:rPr lang="en-US" sz="1400" dirty="0"/>
              <a:t> </a:t>
            </a:r>
            <a:r>
              <a:rPr lang="en-US" sz="1400" dirty="0" err="1"/>
              <a:t>administratif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462191" y="6442614"/>
            <a:ext cx="10586433" cy="2769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200" dirty="0"/>
              <a:t>a. peringatan tertulis; b. membersihkan lokasi terjadinya pelanggaran; c. mengembalikan sesuai keadaan semula; dan/atau d. denda administratif.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6092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06107" y="166283"/>
            <a:ext cx="673678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/>
              <a:t>TERTIB SUNGAI, SALURAN, KOLONG, WILAYAH PANTAI DAN LAUT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2378" y="632678"/>
            <a:ext cx="60960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98463" indent="-398463">
              <a:buAutoNum type="arabicParenBoth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: </a:t>
            </a:r>
          </a:p>
          <a:p>
            <a:pPr marL="398463" indent="-231775">
              <a:buAutoNum type="alphaLcPeriod"/>
            </a:pPr>
            <a:r>
              <a:rPr lang="en-US" sz="1400" b="1" dirty="0" err="1"/>
              <a:t>membangun</a:t>
            </a:r>
            <a:r>
              <a:rPr lang="en-US" sz="1400" b="1" dirty="0"/>
              <a:t> </a:t>
            </a:r>
            <a:r>
              <a:rPr lang="en-US" sz="1400" b="1" dirty="0" err="1"/>
              <a:t>tempat</a:t>
            </a:r>
            <a:r>
              <a:rPr lang="en-US" sz="1400" b="1" dirty="0"/>
              <a:t> </a:t>
            </a:r>
            <a:r>
              <a:rPr lang="en-US" sz="1400" b="1" dirty="0" err="1"/>
              <a:t>mandi</a:t>
            </a:r>
            <a:r>
              <a:rPr lang="en-US" sz="1400" b="1" dirty="0"/>
              <a:t> </a:t>
            </a:r>
            <a:r>
              <a:rPr lang="en-US" sz="1400" b="1" dirty="0" err="1"/>
              <a:t>cuci</a:t>
            </a:r>
            <a:r>
              <a:rPr lang="en-US" sz="1400" b="1" dirty="0"/>
              <a:t> </a:t>
            </a:r>
            <a:r>
              <a:rPr lang="en-US" sz="1400" b="1" dirty="0" err="1"/>
              <a:t>kakus</a:t>
            </a:r>
            <a:r>
              <a:rPr lang="en-US" sz="1400" b="1" dirty="0"/>
              <a:t>, </a:t>
            </a:r>
            <a:r>
              <a:rPr lang="en-US" sz="1400" b="1" dirty="0" err="1"/>
              <a:t>hunian</a:t>
            </a:r>
            <a:r>
              <a:rPr lang="en-US" sz="1400" b="1" dirty="0"/>
              <a:t>/</a:t>
            </a:r>
            <a:r>
              <a:rPr lang="en-US" sz="1400" b="1" dirty="0" err="1"/>
              <a:t>tempat</a:t>
            </a:r>
            <a:r>
              <a:rPr lang="en-US" sz="1400" b="1" dirty="0"/>
              <a:t> </a:t>
            </a:r>
            <a:r>
              <a:rPr lang="en-US" sz="1400" b="1" dirty="0" err="1"/>
              <a:t>tinggal</a:t>
            </a:r>
            <a:r>
              <a:rPr lang="en-US" sz="1400" b="1" dirty="0"/>
              <a:t> </a:t>
            </a:r>
            <a:r>
              <a:rPr lang="en-US" sz="1400" b="1" dirty="0" err="1"/>
              <a:t>dan</a:t>
            </a:r>
            <a:r>
              <a:rPr lang="en-US" sz="1400" b="1" dirty="0"/>
              <a:t>/</a:t>
            </a:r>
            <a:r>
              <a:rPr lang="en-US" sz="1400" b="1" dirty="0" err="1"/>
              <a:t>atau</a:t>
            </a:r>
            <a:r>
              <a:rPr lang="en-US" sz="1400" b="1" dirty="0"/>
              <a:t> </a:t>
            </a:r>
            <a:r>
              <a:rPr lang="en-US" sz="1400" b="1" dirty="0" err="1"/>
              <a:t>tempat</a:t>
            </a:r>
            <a:r>
              <a:rPr lang="en-US" sz="1400" b="1" dirty="0"/>
              <a:t> </a:t>
            </a:r>
            <a:r>
              <a:rPr lang="en-US" sz="1400" b="1" dirty="0" err="1"/>
              <a:t>usaha</a:t>
            </a:r>
            <a:r>
              <a:rPr lang="en-US" sz="1400" b="1" dirty="0"/>
              <a:t> </a:t>
            </a:r>
            <a:r>
              <a:rPr lang="en-US" sz="1400" b="1" dirty="0" err="1"/>
              <a:t>di</a:t>
            </a:r>
            <a:r>
              <a:rPr lang="en-US" sz="1400" b="1" dirty="0"/>
              <a:t> </a:t>
            </a:r>
            <a:r>
              <a:rPr lang="en-US" sz="1400" b="1" dirty="0" err="1"/>
              <a:t>atas</a:t>
            </a:r>
            <a:r>
              <a:rPr lang="en-US" sz="1400" b="1" dirty="0"/>
              <a:t> Sungai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  <a:r>
              <a:rPr lang="en-US" sz="1400" b="1" dirty="0" err="1"/>
              <a:t>sempadan</a:t>
            </a:r>
            <a:r>
              <a:rPr lang="en-US" sz="1400" b="1" dirty="0"/>
              <a:t> Sungai; </a:t>
            </a:r>
          </a:p>
          <a:p>
            <a:pPr marL="398463" indent="-231775">
              <a:buAutoNum type="alphaLcPeriod"/>
            </a:pPr>
            <a:r>
              <a:rPr lang="en-US" sz="1400" b="1" dirty="0" err="1"/>
              <a:t>memasang</a:t>
            </a:r>
            <a:r>
              <a:rPr lang="en-US" sz="1400" b="1" dirty="0"/>
              <a:t>/</a:t>
            </a:r>
            <a:r>
              <a:rPr lang="en-US" sz="1400" b="1" dirty="0" err="1"/>
              <a:t>menempatkan</a:t>
            </a:r>
            <a:r>
              <a:rPr lang="en-US" sz="1400" b="1" dirty="0"/>
              <a:t> </a:t>
            </a:r>
            <a:r>
              <a:rPr lang="en-US" sz="1400" b="1" dirty="0" err="1"/>
              <a:t>kabel</a:t>
            </a:r>
            <a:r>
              <a:rPr lang="en-US" sz="1400" b="1" dirty="0"/>
              <a:t> </a:t>
            </a:r>
            <a:r>
              <a:rPr lang="en-US" sz="1400" b="1" dirty="0" err="1"/>
              <a:t>atau</a:t>
            </a:r>
            <a:r>
              <a:rPr lang="en-US" sz="1400" b="1" dirty="0"/>
              <a:t> </a:t>
            </a:r>
            <a:r>
              <a:rPr lang="en-US" sz="1400" b="1" dirty="0" err="1"/>
              <a:t>pipa</a:t>
            </a:r>
            <a:r>
              <a:rPr lang="en-US" sz="1400" b="1" dirty="0"/>
              <a:t> </a:t>
            </a:r>
            <a:r>
              <a:rPr lang="en-US" sz="1400" b="1" dirty="0" err="1"/>
              <a:t>di</a:t>
            </a:r>
            <a:r>
              <a:rPr lang="en-US" sz="1400" b="1" dirty="0"/>
              <a:t> </a:t>
            </a:r>
            <a:r>
              <a:rPr lang="en-US" sz="1400" b="1" dirty="0" err="1"/>
              <a:t>bawah</a:t>
            </a:r>
            <a:r>
              <a:rPr lang="en-US" sz="1400" b="1" dirty="0"/>
              <a:t> </a:t>
            </a:r>
            <a:r>
              <a:rPr lang="en-US" sz="1400" b="1" dirty="0" err="1"/>
              <a:t>atau</a:t>
            </a:r>
            <a:r>
              <a:rPr lang="en-US" sz="1400" b="1" dirty="0"/>
              <a:t> </a:t>
            </a:r>
            <a:r>
              <a:rPr lang="en-US" sz="1400" b="1" dirty="0" err="1"/>
              <a:t>melintasi</a:t>
            </a:r>
            <a:r>
              <a:rPr lang="en-US" sz="1400" b="1" dirty="0"/>
              <a:t> </a:t>
            </a:r>
            <a:r>
              <a:rPr lang="en-US" sz="1400" b="1" dirty="0" err="1"/>
              <a:t>saluran</a:t>
            </a:r>
            <a:r>
              <a:rPr lang="en-US" sz="1400" b="1" dirty="0"/>
              <a:t>, Sungai </a:t>
            </a:r>
            <a:r>
              <a:rPr lang="en-US" sz="1400" b="1" dirty="0" err="1"/>
              <a:t>serta</a:t>
            </a:r>
            <a:r>
              <a:rPr lang="en-US" sz="1400" b="1" dirty="0"/>
              <a:t> </a:t>
            </a:r>
            <a:r>
              <a:rPr lang="en-US" sz="1400" b="1" dirty="0" err="1"/>
              <a:t>kolong</a:t>
            </a:r>
            <a:r>
              <a:rPr lang="en-US" sz="1400" b="1" dirty="0"/>
              <a:t>; </a:t>
            </a:r>
          </a:p>
          <a:p>
            <a:pPr marL="398463" indent="-231775">
              <a:buAutoNum type="alphaLcPeriod"/>
            </a:pPr>
            <a:r>
              <a:rPr lang="en-US" sz="1400" b="1" dirty="0" err="1"/>
              <a:t>memasang</a:t>
            </a:r>
            <a:r>
              <a:rPr lang="en-US" sz="1400" b="1" dirty="0"/>
              <a:t>/</a:t>
            </a:r>
            <a:r>
              <a:rPr lang="en-US" sz="1400" b="1" dirty="0" err="1"/>
              <a:t>menempatkan</a:t>
            </a:r>
            <a:r>
              <a:rPr lang="en-US" sz="1400" b="1" dirty="0"/>
              <a:t> </a:t>
            </a:r>
            <a:r>
              <a:rPr lang="en-US" sz="1400" b="1" dirty="0" err="1"/>
              <a:t>keramba</a:t>
            </a:r>
            <a:r>
              <a:rPr lang="en-US" sz="1400" b="1" dirty="0"/>
              <a:t> </a:t>
            </a:r>
            <a:r>
              <a:rPr lang="en-US" sz="1400" b="1" dirty="0" err="1"/>
              <a:t>di</a:t>
            </a:r>
            <a:r>
              <a:rPr lang="en-US" sz="1400" b="1" dirty="0"/>
              <a:t> </a:t>
            </a:r>
            <a:r>
              <a:rPr lang="en-US" sz="1400" b="1" dirty="0" err="1"/>
              <a:t>dalam</a:t>
            </a:r>
            <a:r>
              <a:rPr lang="en-US" sz="1400" b="1" dirty="0"/>
              <a:t> </a:t>
            </a:r>
            <a:r>
              <a:rPr lang="en-US" sz="1400" b="1" dirty="0" err="1"/>
              <a:t>kawasan</a:t>
            </a:r>
            <a:r>
              <a:rPr lang="en-US" sz="1400" b="1" dirty="0"/>
              <a:t> </a:t>
            </a:r>
            <a:r>
              <a:rPr lang="en-US" sz="1400" b="1" dirty="0" err="1"/>
              <a:t>sungai</a:t>
            </a:r>
            <a:r>
              <a:rPr lang="en-US" sz="1400" b="1" dirty="0"/>
              <a:t>; </a:t>
            </a:r>
          </a:p>
          <a:p>
            <a:pPr marL="398463" indent="-231775">
              <a:buAutoNum type="alphaLcPeriod"/>
            </a:pPr>
            <a:r>
              <a:rPr lang="en-US" sz="1400" b="1" dirty="0" err="1"/>
              <a:t>menutup</a:t>
            </a:r>
            <a:r>
              <a:rPr lang="en-US" sz="1400" b="1" dirty="0"/>
              <a:t>, </a:t>
            </a:r>
            <a:r>
              <a:rPr lang="en-US" sz="1400" b="1" dirty="0" err="1"/>
              <a:t>mempersempit</a:t>
            </a:r>
            <a:r>
              <a:rPr lang="en-US" sz="1400" b="1" dirty="0"/>
              <a:t>, </a:t>
            </a:r>
            <a:r>
              <a:rPr lang="en-US" sz="1400" b="1" dirty="0" err="1"/>
              <a:t>menguruk</a:t>
            </a:r>
            <a:r>
              <a:rPr lang="en-US" sz="1400" b="1" dirty="0"/>
              <a:t> </a:t>
            </a:r>
            <a:r>
              <a:rPr lang="en-US" sz="1400" b="1" dirty="0" err="1"/>
              <a:t>saluran</a:t>
            </a:r>
            <a:r>
              <a:rPr lang="en-US" sz="1400" b="1" dirty="0"/>
              <a:t> </a:t>
            </a:r>
            <a:r>
              <a:rPr lang="en-US" sz="1400" b="1" dirty="0" err="1"/>
              <a:t>atau</a:t>
            </a:r>
            <a:r>
              <a:rPr lang="en-US" sz="1400" b="1" dirty="0"/>
              <a:t> </a:t>
            </a:r>
            <a:r>
              <a:rPr lang="en-US" sz="1400" b="1" dirty="0" err="1"/>
              <a:t>gorong-gorong</a:t>
            </a:r>
            <a:r>
              <a:rPr lang="en-US" sz="1400" b="1" dirty="0"/>
              <a:t> </a:t>
            </a:r>
            <a:r>
              <a:rPr lang="en-US" sz="1400" b="1" dirty="0" err="1"/>
              <a:t>sehingga</a:t>
            </a:r>
            <a:r>
              <a:rPr lang="en-US" sz="1400" b="1" dirty="0"/>
              <a:t> </a:t>
            </a:r>
            <a:r>
              <a:rPr lang="en-US" sz="1400" b="1" dirty="0" err="1"/>
              <a:t>mengganggu</a:t>
            </a:r>
            <a:r>
              <a:rPr lang="en-US" sz="1400" b="1" dirty="0"/>
              <a:t> </a:t>
            </a:r>
            <a:r>
              <a:rPr lang="en-US" sz="1400" b="1" dirty="0" err="1"/>
              <a:t>kelancaran</a:t>
            </a:r>
            <a:r>
              <a:rPr lang="en-US" sz="1400" b="1" dirty="0"/>
              <a:t> </a:t>
            </a:r>
            <a:r>
              <a:rPr lang="en-US" sz="1400" b="1" dirty="0" err="1"/>
              <a:t>arus</a:t>
            </a:r>
            <a:r>
              <a:rPr lang="en-US" sz="1400" b="1" dirty="0"/>
              <a:t> air; </a:t>
            </a:r>
            <a:r>
              <a:rPr lang="en-US" sz="1400" b="1" dirty="0" err="1"/>
              <a:t>dan</a:t>
            </a:r>
            <a:r>
              <a:rPr lang="en-US" sz="1400" b="1" dirty="0"/>
              <a:t> </a:t>
            </a:r>
          </a:p>
          <a:p>
            <a:pPr marL="398463" indent="-231775">
              <a:buAutoNum type="alphaLcPeriod"/>
            </a:pPr>
            <a:r>
              <a:rPr lang="en-US" sz="1400" b="1" dirty="0" err="1"/>
              <a:t>memanfaatkan</a:t>
            </a:r>
            <a:r>
              <a:rPr lang="en-US" sz="1400" b="1" dirty="0"/>
              <a:t> air Sungai </a:t>
            </a:r>
            <a:r>
              <a:rPr lang="en-US" sz="1400" b="1" dirty="0" err="1"/>
              <a:t>dan</a:t>
            </a:r>
            <a:r>
              <a:rPr lang="en-US" sz="1400" b="1" dirty="0"/>
              <a:t>/</a:t>
            </a:r>
            <a:r>
              <a:rPr lang="en-US" sz="1400" b="1" dirty="0" err="1"/>
              <a:t>atau</a:t>
            </a:r>
            <a:r>
              <a:rPr lang="en-US" sz="1400" b="1" dirty="0"/>
              <a:t> </a:t>
            </a:r>
            <a:r>
              <a:rPr lang="en-US" sz="1400" b="1" dirty="0" err="1"/>
              <a:t>kolong</a:t>
            </a:r>
            <a:r>
              <a:rPr lang="en-US" sz="1400" b="1" dirty="0"/>
              <a:t> </a:t>
            </a:r>
            <a:r>
              <a:rPr lang="en-US" sz="1400" b="1" dirty="0" err="1"/>
              <a:t>untuk</a:t>
            </a:r>
            <a:r>
              <a:rPr lang="en-US" sz="1400" b="1" dirty="0"/>
              <a:t> </a:t>
            </a:r>
            <a:r>
              <a:rPr lang="en-US" sz="1400" b="1" dirty="0" err="1"/>
              <a:t>kepentingan</a:t>
            </a:r>
            <a:r>
              <a:rPr lang="en-US" sz="1400" b="1" dirty="0"/>
              <a:t> </a:t>
            </a:r>
            <a:r>
              <a:rPr lang="en-US" sz="1400" b="1" dirty="0" err="1"/>
              <a:t>usaha</a:t>
            </a:r>
            <a:r>
              <a:rPr lang="en-US" sz="1400" b="1" dirty="0"/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77319" y="742460"/>
            <a:ext cx="4216316" cy="120032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/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program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85904" y="2014298"/>
            <a:ext cx="4395989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peruuan</a:t>
            </a:r>
            <a:r>
              <a:rPr lang="en-US" dirty="0"/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7982" y="3092750"/>
            <a:ext cx="1075815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Sungai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sempadan</a:t>
            </a:r>
            <a:r>
              <a:rPr lang="en-US" dirty="0"/>
              <a:t> Sungai. </a:t>
            </a:r>
          </a:p>
          <a:p>
            <a:pPr algn="just"/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dikenai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membersihkan</a:t>
            </a:r>
            <a:r>
              <a:rPr lang="en-US" dirty="0"/>
              <a:t> Sungai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sempadan</a:t>
            </a:r>
            <a:r>
              <a:rPr lang="en-US" dirty="0"/>
              <a:t> Sungai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6619" y="4132769"/>
            <a:ext cx="1077103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permanen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semi </a:t>
            </a:r>
            <a:r>
              <a:rPr lang="en-US" dirty="0" err="1"/>
              <a:t>permanen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sempadan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diperuntukkan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penjaga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dini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17432" y="5130986"/>
            <a:ext cx="1025158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peruuan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2471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88134" y="323999"/>
            <a:ext cx="1088694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8186" y="781095"/>
            <a:ext cx="10277341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: </a:t>
            </a:r>
          </a:p>
          <a:p>
            <a:pPr marL="342900" indent="-342900">
              <a:buAutoNum type="alphaLcPeriod"/>
            </a:pP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pasir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42682" y="2056103"/>
            <a:ext cx="10204360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Pelanggar</a:t>
            </a:r>
            <a:r>
              <a:rPr lang="en-US" dirty="0"/>
              <a:t> </a:t>
            </a:r>
            <a:r>
              <a:rPr lang="en-US" dirty="0" err="1"/>
              <a:t>kena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membersihkan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batuan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pasir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116169" y="2870640"/>
            <a:ext cx="1051345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2575" indent="-282575">
              <a:buFont typeface="Arial" pitchFamily="34" charset="0"/>
              <a:buChar char="•"/>
            </a:pP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memasang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area </a:t>
            </a:r>
            <a:r>
              <a:rPr lang="en-US" dirty="0" err="1"/>
              <a:t>wisata</a:t>
            </a:r>
            <a:r>
              <a:rPr lang="en-US" dirty="0"/>
              <a:t> 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, </a:t>
            </a:r>
            <a:r>
              <a:rPr lang="en-US" dirty="0" err="1"/>
              <a:t>bahasa</a:t>
            </a:r>
            <a:r>
              <a:rPr lang="en-US" dirty="0"/>
              <a:t> Indonesia,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. </a:t>
            </a:r>
          </a:p>
          <a:p>
            <a:pPr marL="282575" indent="-282575">
              <a:buFont typeface="Arial" pitchFamily="34" charset="0"/>
              <a:buChar char="•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area </a:t>
            </a:r>
            <a:r>
              <a:rPr lang="en-US" dirty="0" err="1"/>
              <a:t>wisata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34719" y="3966693"/>
            <a:ext cx="275317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TERTIB LINGKUNGAN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55561" y="4465860"/>
            <a:ext cx="1088694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terganggunya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terganggunya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perundangundangan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869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F03E3F8-4D96-4C66-B600-BE9516034BA3}"/>
              </a:ext>
            </a:extLst>
          </p:cNvPr>
          <p:cNvCxnSpPr/>
          <p:nvPr/>
        </p:nvCxnSpPr>
        <p:spPr>
          <a:xfrm>
            <a:off x="1724891" y="4514131"/>
            <a:ext cx="0" cy="17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01013" y="352512"/>
            <a:ext cx="11324823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AutoNum type="arabicParenBoth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mencoret</a:t>
            </a:r>
            <a:r>
              <a:rPr lang="en-US" dirty="0"/>
              <a:t>, </a:t>
            </a:r>
            <a:r>
              <a:rPr lang="en-US" dirty="0" err="1"/>
              <a:t>menulis</a:t>
            </a:r>
            <a:r>
              <a:rPr lang="en-US" dirty="0"/>
              <a:t>, </a:t>
            </a:r>
            <a:r>
              <a:rPr lang="en-US" dirty="0" err="1"/>
              <a:t>melukis</a:t>
            </a:r>
            <a:r>
              <a:rPr lang="en-US" dirty="0"/>
              <a:t>, </a:t>
            </a:r>
            <a:r>
              <a:rPr lang="en-US" dirty="0" err="1"/>
              <a:t>memasang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jembatan</a:t>
            </a:r>
            <a:r>
              <a:rPr lang="en-US" dirty="0"/>
              <a:t> </a:t>
            </a:r>
            <a:r>
              <a:rPr lang="en-US" dirty="0" err="1"/>
              <a:t>penyeberangan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halte</a:t>
            </a:r>
            <a:r>
              <a:rPr lang="en-US" dirty="0"/>
              <a:t>, </a:t>
            </a:r>
            <a:r>
              <a:rPr lang="en-US" dirty="0" err="1"/>
              <a:t>tiang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, </a:t>
            </a:r>
            <a:r>
              <a:rPr lang="en-US" dirty="0" err="1"/>
              <a:t>pohon</a:t>
            </a:r>
            <a:r>
              <a:rPr lang="en-US" dirty="0"/>
              <a:t>, </a:t>
            </a:r>
            <a:r>
              <a:rPr lang="en-US" dirty="0" err="1"/>
              <a:t>dinding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tembok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  <a:p>
            <a:pPr marL="342900" indent="-342900" algn="just">
              <a:buAutoNum type="arabicParenBoth"/>
            </a:pPr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perundangundangan</a:t>
            </a:r>
            <a:r>
              <a:rPr lang="en-US" dirty="0"/>
              <a:t>. </a:t>
            </a:r>
          </a:p>
          <a:p>
            <a:pPr marL="342900" indent="-342900" algn="just">
              <a:buAutoNum type="arabicParenBoth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dikenai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: </a:t>
            </a:r>
          </a:p>
          <a:p>
            <a:pPr marL="342900" indent="55563" algn="just"/>
            <a:r>
              <a:rPr lang="en-US" dirty="0"/>
              <a:t>a.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b.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8136" y="2039644"/>
            <a:ext cx="11299064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Orang</a:t>
            </a:r>
            <a:r>
              <a:rPr lang="en-US" b="1" dirty="0"/>
              <a:t> </a:t>
            </a:r>
            <a:r>
              <a:rPr lang="en-US" b="1" dirty="0" err="1"/>
              <a:t>dilarang</a:t>
            </a:r>
            <a:r>
              <a:rPr lang="en-US" b="1" dirty="0"/>
              <a:t>: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kegaduhan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kebisingan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menganggu</a:t>
            </a:r>
            <a:r>
              <a:rPr lang="en-US" dirty="0"/>
              <a:t> </a:t>
            </a:r>
            <a:r>
              <a:rPr lang="en-US" dirty="0" err="1"/>
              <a:t>ketenteraman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lain; </a:t>
            </a:r>
          </a:p>
          <a:p>
            <a:pPr marL="347663" indent="-347663" algn="just">
              <a:buAutoNum type="alphaLcPeriod"/>
            </a:pPr>
            <a:r>
              <a:rPr lang="en-US" dirty="0" err="1"/>
              <a:t>menimbun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membuang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yang </a:t>
            </a:r>
            <a:r>
              <a:rPr lang="en-US" dirty="0" err="1"/>
              <a:t>berbau</a:t>
            </a:r>
            <a:r>
              <a:rPr lang="en-US" dirty="0"/>
              <a:t> </a:t>
            </a:r>
            <a:r>
              <a:rPr lang="en-US" dirty="0" err="1"/>
              <a:t>menyengat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penghuni</a:t>
            </a:r>
            <a:r>
              <a:rPr lang="en-US" dirty="0"/>
              <a:t> </a:t>
            </a:r>
            <a:r>
              <a:rPr lang="en-US" dirty="0" err="1"/>
              <a:t>sekitarnya</a:t>
            </a:r>
            <a:r>
              <a:rPr lang="en-US" dirty="0"/>
              <a:t>; </a:t>
            </a:r>
          </a:p>
          <a:p>
            <a:pPr marL="347663" indent="-347663" algn="just">
              <a:buAutoNum type="alphaLcPeriod"/>
            </a:pPr>
            <a:r>
              <a:rPr lang="en-US" dirty="0" err="1"/>
              <a:t>memasang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menempelkan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, </a:t>
            </a:r>
            <a:r>
              <a:rPr lang="en-US" dirty="0" err="1"/>
              <a:t>gambar</a:t>
            </a:r>
            <a:r>
              <a:rPr lang="en-US" dirty="0"/>
              <a:t>, </a:t>
            </a:r>
            <a:r>
              <a:rPr lang="en-US" dirty="0" err="1"/>
              <a:t>spanduk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sejenisnya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, </a:t>
            </a:r>
            <a:r>
              <a:rPr lang="en-US" dirty="0" err="1"/>
              <a:t>tiang</a:t>
            </a:r>
            <a:r>
              <a:rPr lang="en-US" dirty="0"/>
              <a:t> </a:t>
            </a:r>
            <a:r>
              <a:rPr lang="en-US" dirty="0" err="1"/>
              <a:t>penerangan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pohon</a:t>
            </a:r>
            <a:r>
              <a:rPr lang="en-US" dirty="0"/>
              <a:t>,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; </a:t>
            </a:r>
          </a:p>
          <a:p>
            <a:pPr marL="347663" indent="-347663" algn="just"/>
            <a:r>
              <a:rPr lang="en-US" dirty="0"/>
              <a:t>d. </a:t>
            </a:r>
            <a:r>
              <a:rPr lang="en-US" dirty="0" err="1"/>
              <a:t>mengotori</a:t>
            </a:r>
            <a:r>
              <a:rPr lang="en-US" dirty="0"/>
              <a:t>, </a:t>
            </a:r>
            <a:r>
              <a:rPr lang="en-US" dirty="0" err="1"/>
              <a:t>mencoret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jembatan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pelengkapnya</a:t>
            </a:r>
            <a:r>
              <a:rPr lang="en-US" dirty="0"/>
              <a:t>,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, </a:t>
            </a:r>
            <a:r>
              <a:rPr lang="en-US" dirty="0" err="1"/>
              <a:t>pohon</a:t>
            </a:r>
            <a:r>
              <a:rPr lang="en-US" dirty="0"/>
              <a:t>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489656" y="4177949"/>
            <a:ext cx="10371786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perkumpulan</a:t>
            </a:r>
            <a:r>
              <a:rPr lang="en-US" dirty="0"/>
              <a:t> yang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451798" y="5021411"/>
            <a:ext cx="4666446" cy="16004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/>
              <a:t>Sanksi</a:t>
            </a:r>
            <a:r>
              <a:rPr lang="en-US" sz="1400" dirty="0"/>
              <a:t> </a:t>
            </a:r>
            <a:r>
              <a:rPr lang="en-US" sz="1400" dirty="0" err="1"/>
              <a:t>administratif</a:t>
            </a:r>
            <a:r>
              <a:rPr lang="en-US" sz="1400" dirty="0"/>
              <a:t> </a:t>
            </a:r>
            <a:r>
              <a:rPr lang="en-US" sz="1400" dirty="0" err="1"/>
              <a:t>berupa</a:t>
            </a:r>
            <a:r>
              <a:rPr lang="en-US" sz="1400" dirty="0"/>
              <a:t>: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peringatan</a:t>
            </a:r>
            <a:r>
              <a:rPr lang="en-US" sz="1400" dirty="0"/>
              <a:t> </a:t>
            </a:r>
            <a:r>
              <a:rPr lang="en-US" sz="1400" dirty="0" err="1"/>
              <a:t>tertulis</a:t>
            </a:r>
            <a:r>
              <a:rPr lang="en-US" sz="1400" dirty="0"/>
              <a:t>;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penghentian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;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penyitaan</a:t>
            </a:r>
            <a:r>
              <a:rPr lang="en-US" sz="1400" dirty="0"/>
              <a:t>;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denda</a:t>
            </a:r>
            <a:r>
              <a:rPr lang="en-US" sz="1400" dirty="0"/>
              <a:t> </a:t>
            </a:r>
            <a:r>
              <a:rPr lang="en-US" sz="1400" dirty="0" err="1"/>
              <a:t>administratif</a:t>
            </a:r>
            <a:r>
              <a:rPr lang="en-US" sz="1400" dirty="0"/>
              <a:t>;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membersihkan</a:t>
            </a:r>
            <a:r>
              <a:rPr lang="en-US" sz="1400" dirty="0"/>
              <a:t>;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mengembalikan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semula</a:t>
            </a:r>
            <a:r>
              <a:rPr lang="en-US" sz="1400" dirty="0"/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2303" y="5511015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3078051" y="5550795"/>
            <a:ext cx="1133340" cy="2704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93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97E97F-9C66-45DF-9119-E604508AB305}"/>
              </a:ext>
            </a:extLst>
          </p:cNvPr>
          <p:cNvCxnSpPr/>
          <p:nvPr/>
        </p:nvCxnSpPr>
        <p:spPr>
          <a:xfrm>
            <a:off x="2001982" y="1824291"/>
            <a:ext cx="0" cy="17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7408" y="385225"/>
            <a:ext cx="275133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b="1" dirty="0"/>
              <a:t>TERTIB KEPENDUDUKAN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56337" y="224135"/>
            <a:ext cx="7796011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bepergian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62" y="922350"/>
            <a:ext cx="111445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berkunjung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bertamu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1x24 jam (</a:t>
            </a:r>
            <a:r>
              <a:rPr lang="en-US" dirty="0" err="1"/>
              <a:t>satu</a:t>
            </a:r>
            <a:r>
              <a:rPr lang="en-US" dirty="0"/>
              <a:t> kali </a:t>
            </a:r>
            <a:r>
              <a:rPr lang="en-US" dirty="0" err="1"/>
              <a:t>duapuluh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jam)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/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penghuni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kost</a:t>
            </a:r>
            <a:r>
              <a:rPr lang="en-US" dirty="0"/>
              <a:t>/</a:t>
            </a:r>
            <a:r>
              <a:rPr lang="en-US" dirty="0" err="1"/>
              <a:t>kontrakan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/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perundangundangan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/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kost</a:t>
            </a:r>
            <a:r>
              <a:rPr lang="en-US" dirty="0"/>
              <a:t>/</a:t>
            </a:r>
            <a:r>
              <a:rPr lang="en-US" dirty="0" err="1"/>
              <a:t>kontrakan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susun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penghuninya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Lurah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tetangga</a:t>
            </a:r>
            <a:r>
              <a:rPr lang="en-US" dirty="0"/>
              <a:t>/</a:t>
            </a:r>
            <a:r>
              <a:rPr lang="en-US" dirty="0" err="1"/>
              <a:t>rukun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67695" y="3096123"/>
            <a:ext cx="8542987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259138" indent="-3259138"/>
            <a:r>
              <a:rPr lang="en-US" b="1" dirty="0" err="1"/>
              <a:t>Sanksi</a:t>
            </a:r>
            <a:r>
              <a:rPr lang="en-US" b="1" dirty="0"/>
              <a:t> </a:t>
            </a:r>
            <a:r>
              <a:rPr lang="en-US" b="1" dirty="0" err="1"/>
              <a:t>administratif</a:t>
            </a:r>
            <a:r>
              <a:rPr lang="en-US" b="1" dirty="0"/>
              <a:t> </a:t>
            </a:r>
            <a:r>
              <a:rPr lang="en-US" dirty="0" err="1"/>
              <a:t>berupa</a:t>
            </a:r>
            <a:r>
              <a:rPr lang="en-US" dirty="0"/>
              <a:t>: a.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b. </a:t>
            </a: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c. </a:t>
            </a: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9266" y="3192818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20" name="Pentagon 19"/>
          <p:cNvSpPr/>
          <p:nvPr/>
        </p:nvSpPr>
        <p:spPr>
          <a:xfrm>
            <a:off x="2086378" y="3232597"/>
            <a:ext cx="566670" cy="20606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95501" y="3888277"/>
            <a:ext cx="267041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b="1" dirty="0"/>
              <a:t>TERTIB TEMPAT USAHA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54049" y="4292304"/>
            <a:ext cx="9959663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ketenteraman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bau</a:t>
            </a:r>
            <a:r>
              <a:rPr lang="en-US" dirty="0"/>
              <a:t>, </a:t>
            </a:r>
            <a:r>
              <a:rPr lang="en-US" dirty="0" err="1"/>
              <a:t>debu</a:t>
            </a:r>
            <a:r>
              <a:rPr lang="en-US" dirty="0"/>
              <a:t>,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 </a:t>
            </a:r>
            <a:r>
              <a:rPr lang="en-US" dirty="0" err="1"/>
              <a:t>keresahan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51785" y="5934670"/>
            <a:ext cx="859450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31775" indent="-231775"/>
            <a:r>
              <a:rPr lang="en-US" dirty="0"/>
              <a:t>a.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b. </a:t>
            </a: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c.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d.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kerusakan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08331" y="6011145"/>
            <a:ext cx="245759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pelanggaran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097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52529" y="391355"/>
            <a:ext cx="10397544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memperjualbelikan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menukar</a:t>
            </a:r>
            <a:r>
              <a:rPr lang="en-US" dirty="0"/>
              <a:t> </a:t>
            </a:r>
            <a:r>
              <a:rPr lang="en-US" dirty="0" err="1"/>
              <a:t>ternak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memeriksakan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ternak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ternak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ternak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ternak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537138" y="2011131"/>
            <a:ext cx="6671257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a.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b. </a:t>
            </a:r>
            <a:r>
              <a:rPr lang="en-US" dirty="0" err="1"/>
              <a:t>penyitaan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ternak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77531" y="2519743"/>
            <a:ext cx="10114209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penampungan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bekas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perizinan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Daerah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2383" y="3514791"/>
            <a:ext cx="2452485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b="1" dirty="0"/>
              <a:t>TERTIB BANGUNAN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58592" y="4084423"/>
            <a:ext cx="102043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: </a:t>
            </a:r>
          </a:p>
          <a:p>
            <a:r>
              <a:rPr lang="en-US" dirty="0" err="1"/>
              <a:t>a.Bangunan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; </a:t>
            </a:r>
          </a:p>
          <a:p>
            <a:pPr marL="231775" indent="-231775"/>
            <a:r>
              <a:rPr lang="en-US" dirty="0" err="1"/>
              <a:t>b.Bangunan</a:t>
            </a:r>
            <a:r>
              <a:rPr lang="en-US" dirty="0"/>
              <a:t> </a:t>
            </a:r>
            <a:r>
              <a:rPr lang="en-US" dirty="0" err="1"/>
              <a:t>reklame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; </a:t>
            </a:r>
          </a:p>
          <a:p>
            <a:r>
              <a:rPr lang="en-US" dirty="0"/>
              <a:t>c. </a:t>
            </a:r>
            <a:r>
              <a:rPr lang="en-US" dirty="0" err="1"/>
              <a:t>stasiun</a:t>
            </a:r>
            <a:r>
              <a:rPr lang="en-US" dirty="0"/>
              <a:t> radio, </a:t>
            </a:r>
            <a:r>
              <a:rPr lang="en-US" dirty="0" err="1"/>
              <a:t>stasiun</a:t>
            </a:r>
            <a:r>
              <a:rPr lang="en-US" dirty="0"/>
              <a:t> relay radio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stasiun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998453"/>
      </p:ext>
    </p:extLst>
  </p:cSld>
  <p:clrMapOvr>
    <a:masterClrMapping/>
  </p:clrMapOvr>
  <p:transition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13892" y="307539"/>
            <a:ext cx="10487697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Orang</a:t>
            </a:r>
            <a:r>
              <a:rPr lang="en-US" sz="1600" dirty="0"/>
              <a:t> </a:t>
            </a:r>
            <a:r>
              <a:rPr lang="en-US" sz="1600" dirty="0" err="1"/>
              <a:t>dilarang</a:t>
            </a:r>
            <a:r>
              <a:rPr lang="en-US" sz="1600" dirty="0"/>
              <a:t> </a:t>
            </a:r>
            <a:r>
              <a:rPr lang="en-US" sz="1600" dirty="0" err="1"/>
              <a:t>membangun</a:t>
            </a:r>
            <a:r>
              <a:rPr lang="en-US" sz="1600" dirty="0"/>
              <a:t> </a:t>
            </a:r>
            <a:r>
              <a:rPr lang="en-US" sz="1600" dirty="0" err="1"/>
              <a:t>menara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tower </a:t>
            </a:r>
            <a:r>
              <a:rPr lang="en-US" sz="1600" dirty="0" err="1"/>
              <a:t>telekomunikasi</a:t>
            </a:r>
            <a:r>
              <a:rPr lang="en-US" sz="1600" dirty="0"/>
              <a:t>, </a:t>
            </a:r>
            <a:r>
              <a:rPr lang="en-US" sz="1600" dirty="0" err="1"/>
              <a:t>kecuali</a:t>
            </a:r>
            <a:r>
              <a:rPr lang="en-US" sz="1600" dirty="0"/>
              <a:t> </a:t>
            </a:r>
            <a:r>
              <a:rPr lang="en-US" sz="1600" dirty="0" err="1"/>
              <a:t>mendapat</a:t>
            </a:r>
            <a:r>
              <a:rPr lang="en-US" sz="1600" dirty="0"/>
              <a:t> </a:t>
            </a:r>
            <a:r>
              <a:rPr lang="en-US" sz="1600" dirty="0" err="1"/>
              <a:t>izin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Bupati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pejabat</a:t>
            </a:r>
            <a:r>
              <a:rPr lang="en-US" sz="1600" dirty="0"/>
              <a:t> yang </a:t>
            </a:r>
            <a:r>
              <a:rPr lang="en-US" sz="1600" dirty="0" err="1"/>
              <a:t>ditunjuk</a:t>
            </a:r>
            <a:r>
              <a:rPr lang="en-US" sz="1600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dirty="0" err="1"/>
              <a:t>Pemilik</a:t>
            </a:r>
            <a:r>
              <a:rPr lang="en-US" sz="1600" dirty="0"/>
              <a:t>/</a:t>
            </a:r>
            <a:r>
              <a:rPr lang="en-US" sz="1600" dirty="0" err="1"/>
              <a:t>pengelola</a:t>
            </a:r>
            <a:r>
              <a:rPr lang="en-US" sz="1600" dirty="0"/>
              <a:t> </a:t>
            </a:r>
            <a:r>
              <a:rPr lang="en-US" sz="1600" dirty="0" err="1"/>
              <a:t>menara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tower </a:t>
            </a:r>
            <a:r>
              <a:rPr lang="en-US" sz="1600" dirty="0" err="1"/>
              <a:t>telekomunikasi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memperhatikan</a:t>
            </a:r>
            <a:r>
              <a:rPr lang="en-US" sz="1600" dirty="0"/>
              <a:t> </a:t>
            </a:r>
            <a:r>
              <a:rPr lang="en-US" sz="1600" dirty="0" err="1"/>
              <a:t>ketentuan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penataan</a:t>
            </a:r>
            <a:r>
              <a:rPr lang="en-US" sz="1600" dirty="0"/>
              <a:t> </a:t>
            </a:r>
            <a:r>
              <a:rPr lang="en-US" sz="1600" dirty="0" err="1"/>
              <a:t>ruang</a:t>
            </a:r>
            <a:r>
              <a:rPr lang="en-US" sz="1600" dirty="0"/>
              <a:t> </a:t>
            </a:r>
            <a:r>
              <a:rPr lang="en-US" sz="1600" dirty="0" err="1"/>
              <a:t>di</a:t>
            </a:r>
            <a:r>
              <a:rPr lang="en-US" sz="1600" dirty="0"/>
              <a:t> Daerah, </a:t>
            </a:r>
            <a:r>
              <a:rPr lang="en-US" sz="1600" dirty="0" err="1"/>
              <a:t>keselamatan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en-US" sz="1600" dirty="0"/>
              <a:t> </a:t>
            </a:r>
            <a:r>
              <a:rPr lang="en-US" sz="1600" dirty="0" err="1"/>
              <a:t>penerbangan</a:t>
            </a:r>
            <a:r>
              <a:rPr lang="en-US" sz="1600" dirty="0"/>
              <a:t> </a:t>
            </a:r>
            <a:r>
              <a:rPr lang="en-US" sz="1600" dirty="0" err="1"/>
              <a:t>pesawat</a:t>
            </a:r>
            <a:r>
              <a:rPr lang="en-US" sz="1600" dirty="0"/>
              <a:t> </a:t>
            </a:r>
            <a:r>
              <a:rPr lang="en-US" sz="1600" dirty="0" err="1"/>
              <a:t>udara</a:t>
            </a:r>
            <a:r>
              <a:rPr lang="en-US" sz="1600" dirty="0"/>
              <a:t>,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kajian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desain</a:t>
            </a:r>
            <a:r>
              <a:rPr lang="en-US" sz="1600" dirty="0"/>
              <a:t> </a:t>
            </a:r>
            <a:r>
              <a:rPr lang="en-US" sz="1600" dirty="0" err="1"/>
              <a:t>penataan</a:t>
            </a:r>
            <a:r>
              <a:rPr lang="en-US" sz="1600" dirty="0"/>
              <a:t>, </a:t>
            </a:r>
            <a:r>
              <a:rPr lang="en-US" sz="1600" dirty="0" err="1"/>
              <a:t>pembangunan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pengoperasian</a:t>
            </a:r>
            <a:r>
              <a:rPr lang="en-US" sz="1600" dirty="0"/>
              <a:t> </a:t>
            </a:r>
            <a:r>
              <a:rPr lang="en-US" sz="1600" dirty="0" err="1"/>
              <a:t>menara</a:t>
            </a:r>
            <a:r>
              <a:rPr lang="en-US" sz="1600" dirty="0"/>
              <a:t> </a:t>
            </a:r>
            <a:r>
              <a:rPr lang="en-US" sz="1600" dirty="0" err="1"/>
              <a:t>bersama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652529" y="1814572"/>
            <a:ext cx="10449060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Orang</a:t>
            </a:r>
            <a:r>
              <a:rPr lang="en-US" sz="1600" dirty="0"/>
              <a:t> </a:t>
            </a:r>
            <a:r>
              <a:rPr lang="en-US" sz="1600" dirty="0" err="1"/>
              <a:t>pemilik</a:t>
            </a:r>
            <a:r>
              <a:rPr lang="en-US" sz="1600" dirty="0"/>
              <a:t> </a:t>
            </a:r>
            <a:r>
              <a:rPr lang="en-US" sz="1600" dirty="0" err="1"/>
              <a:t>Bangunan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rumah</a:t>
            </a:r>
            <a:r>
              <a:rPr lang="en-US" sz="1600" dirty="0"/>
              <a:t> </a:t>
            </a:r>
            <a:r>
              <a:rPr lang="en-US" sz="1600" dirty="0" err="1"/>
              <a:t>diwajibkan</a:t>
            </a:r>
            <a:r>
              <a:rPr lang="en-US" sz="1600" dirty="0"/>
              <a:t>: </a:t>
            </a:r>
          </a:p>
          <a:p>
            <a:pPr marL="342900" indent="-342900">
              <a:buAutoNum type="alphaLcPeriod"/>
            </a:pPr>
            <a:r>
              <a:rPr lang="en-US" sz="1600" dirty="0" err="1"/>
              <a:t>memelihara</a:t>
            </a:r>
            <a:r>
              <a:rPr lang="en-US" sz="1600" dirty="0"/>
              <a:t> </a:t>
            </a:r>
            <a:r>
              <a:rPr lang="en-US" sz="1600" dirty="0" err="1"/>
              <a:t>pagar</a:t>
            </a:r>
            <a:r>
              <a:rPr lang="en-US" sz="1600" dirty="0"/>
              <a:t> </a:t>
            </a:r>
            <a:r>
              <a:rPr lang="en-US" sz="1600" dirty="0" err="1"/>
              <a:t>pekarangan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memotong</a:t>
            </a:r>
            <a:r>
              <a:rPr lang="en-US" sz="1600" dirty="0"/>
              <a:t> </a:t>
            </a:r>
            <a:r>
              <a:rPr lang="en-US" sz="1600" dirty="0" err="1"/>
              <a:t>pagar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yang </a:t>
            </a:r>
            <a:r>
              <a:rPr lang="en-US" sz="1600" dirty="0" err="1"/>
              <a:t>menjorok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Jalan</a:t>
            </a:r>
            <a:r>
              <a:rPr lang="en-US" sz="1600" dirty="0"/>
              <a:t>; </a:t>
            </a:r>
          </a:p>
          <a:p>
            <a:pPr marL="342900" indent="-342900">
              <a:buAutoNum type="alphaLcPeriod"/>
            </a:pPr>
            <a:r>
              <a:rPr lang="en-US" sz="1600" dirty="0" err="1"/>
              <a:t>membuang</a:t>
            </a:r>
            <a:r>
              <a:rPr lang="en-US" sz="1600" dirty="0"/>
              <a:t> </a:t>
            </a:r>
            <a:r>
              <a:rPr lang="en-US" sz="1600" dirty="0" err="1"/>
              <a:t>bagian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pohon</a:t>
            </a:r>
            <a:r>
              <a:rPr lang="en-US" sz="1600" dirty="0"/>
              <a:t>, </a:t>
            </a:r>
            <a:r>
              <a:rPr lang="en-US" sz="1600" dirty="0" err="1"/>
              <a:t>semak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tumbuhan</a:t>
            </a:r>
            <a:r>
              <a:rPr lang="en-US" sz="1600" dirty="0"/>
              <a:t>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mengganggu</a:t>
            </a:r>
            <a:r>
              <a:rPr lang="en-US" sz="1600" dirty="0"/>
              <a:t> </a:t>
            </a:r>
            <a:r>
              <a:rPr lang="en-US" sz="1600" dirty="0" err="1"/>
              <a:t>keamanan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ketertiban</a:t>
            </a:r>
            <a:r>
              <a:rPr lang="en-US" sz="1600" dirty="0"/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74512" y="2993092"/>
            <a:ext cx="8362681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sz="1600" dirty="0"/>
              <a:t>a. peringatan tertulis; b. penghentian kegiatan; c. penutupan atau pembongkaran; dan/atau d. denda administratif.</a:t>
            </a:r>
            <a:endParaRPr lang="en-US" sz="1600" dirty="0"/>
          </a:p>
        </p:txBody>
      </p:sp>
      <p:sp>
        <p:nvSpPr>
          <p:cNvPr id="21" name="Bent-Up Arrow 20"/>
          <p:cNvSpPr/>
          <p:nvPr/>
        </p:nvSpPr>
        <p:spPr>
          <a:xfrm rot="5400000">
            <a:off x="1838459" y="2920287"/>
            <a:ext cx="714776" cy="772732"/>
          </a:xfrm>
          <a:prstGeom prst="bentUpArrow">
            <a:avLst>
              <a:gd name="adj1" fmla="val 25000"/>
              <a:gd name="adj2" fmla="val 21774"/>
              <a:gd name="adj3" fmla="val 2500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71841" y="3167060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92143" y="3914035"/>
            <a:ext cx="171393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/>
              <a:t>TERTIB SOSIAL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79054" y="3888072"/>
            <a:ext cx="899374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Orang</a:t>
            </a:r>
            <a:r>
              <a:rPr lang="en-US" sz="1600" dirty="0"/>
              <a:t> </a:t>
            </a:r>
            <a:r>
              <a:rPr lang="en-US" sz="1600" dirty="0" err="1"/>
              <a:t>dilarang</a:t>
            </a:r>
            <a:r>
              <a:rPr lang="en-US" sz="1600" dirty="0"/>
              <a:t> </a:t>
            </a:r>
            <a:r>
              <a:rPr lang="en-US" sz="1600" dirty="0" err="1"/>
              <a:t>meminta</a:t>
            </a:r>
            <a:r>
              <a:rPr lang="en-US" sz="1600" dirty="0"/>
              <a:t>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sumbangan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bersama-sama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keagamaan</a:t>
            </a:r>
            <a:r>
              <a:rPr lang="en-US" sz="1600" dirty="0"/>
              <a:t>,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kemanusiaan</a:t>
            </a:r>
            <a:r>
              <a:rPr lang="en-US" sz="1600" dirty="0"/>
              <a:t>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izin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Daerah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pejabat</a:t>
            </a:r>
            <a:r>
              <a:rPr lang="en-US" sz="1600" dirty="0"/>
              <a:t> yang </a:t>
            </a:r>
            <a:r>
              <a:rPr lang="en-US" sz="1600" dirty="0" err="1"/>
              <a:t>ditunjuk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716924" y="4782895"/>
            <a:ext cx="10835425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Orang</a:t>
            </a:r>
            <a:r>
              <a:rPr lang="en-US" sz="1400" dirty="0"/>
              <a:t> </a:t>
            </a:r>
            <a:r>
              <a:rPr lang="en-US" sz="1400" dirty="0" err="1"/>
              <a:t>dilarang</a:t>
            </a:r>
            <a:r>
              <a:rPr lang="en-US" sz="1400" dirty="0"/>
              <a:t>: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Pengamen</a:t>
            </a:r>
            <a:r>
              <a:rPr lang="en-US" sz="1400" dirty="0"/>
              <a:t>, </a:t>
            </a:r>
            <a:r>
              <a:rPr lang="en-US" sz="1400" dirty="0" err="1"/>
              <a:t>Gelandangan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Pengemis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</a:t>
            </a:r>
            <a:r>
              <a:rPr lang="en-US" sz="1400" dirty="0" err="1"/>
              <a:t>perorangan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berkelompok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alasan</a:t>
            </a:r>
            <a:r>
              <a:rPr lang="en-US" sz="1400" dirty="0"/>
              <a:t>, </a:t>
            </a:r>
            <a:r>
              <a:rPr lang="en-US" sz="1400" dirty="0" err="1"/>
              <a:t>cara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alat</a:t>
            </a:r>
            <a:r>
              <a:rPr lang="en-US" sz="1400" dirty="0"/>
              <a:t> </a:t>
            </a:r>
            <a:r>
              <a:rPr lang="en-US" sz="1400" dirty="0" err="1"/>
              <a:t>apapun</a:t>
            </a:r>
            <a:r>
              <a:rPr lang="en-US" sz="1400" dirty="0"/>
              <a:t>;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mengumpulkan</a:t>
            </a:r>
            <a:r>
              <a:rPr lang="en-US" sz="1400" dirty="0"/>
              <a:t>, </a:t>
            </a:r>
            <a:r>
              <a:rPr lang="en-US" sz="1400" dirty="0" err="1"/>
              <a:t>mengajak</a:t>
            </a:r>
            <a:r>
              <a:rPr lang="en-US" sz="1400" dirty="0"/>
              <a:t>, </a:t>
            </a:r>
            <a:r>
              <a:rPr lang="en-US" sz="1400" dirty="0" err="1"/>
              <a:t>membujuk</a:t>
            </a:r>
            <a:r>
              <a:rPr lang="en-US" sz="1400" dirty="0"/>
              <a:t>, </a:t>
            </a:r>
            <a:r>
              <a:rPr lang="en-US" sz="1400" dirty="0" err="1"/>
              <a:t>memaksa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memperalat</a:t>
            </a:r>
            <a:r>
              <a:rPr lang="en-US" sz="1400" dirty="0"/>
              <a:t> </a:t>
            </a:r>
            <a:r>
              <a:rPr lang="en-US" sz="1400" dirty="0" err="1"/>
              <a:t>Orang</a:t>
            </a:r>
            <a:r>
              <a:rPr lang="en-US" sz="1400" dirty="0"/>
              <a:t> lain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Pengamenan</a:t>
            </a:r>
            <a:r>
              <a:rPr lang="en-US" sz="1400" dirty="0"/>
              <a:t>, </a:t>
            </a:r>
            <a:r>
              <a:rPr lang="en-US" sz="1400" dirty="0" err="1"/>
              <a:t>Gelandangan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Pengemis</a:t>
            </a:r>
            <a:r>
              <a:rPr lang="en-US" sz="1400" dirty="0"/>
              <a:t>;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</a:p>
          <a:p>
            <a:pPr marL="342900" indent="-342900">
              <a:buAutoNum type="alphaLcPeriod"/>
            </a:pPr>
            <a:r>
              <a:rPr lang="en-US" sz="1400" dirty="0" err="1"/>
              <a:t>mendatangkan</a:t>
            </a:r>
            <a:r>
              <a:rPr lang="en-US" sz="1400" dirty="0"/>
              <a:t> </a:t>
            </a:r>
            <a:r>
              <a:rPr lang="en-US" sz="1400" dirty="0" err="1"/>
              <a:t>Orang</a:t>
            </a:r>
            <a:r>
              <a:rPr lang="en-US" sz="1400" dirty="0"/>
              <a:t>/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Orang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daerah</a:t>
            </a:r>
            <a:r>
              <a:rPr lang="en-US" sz="1400" dirty="0"/>
              <a:t> </a:t>
            </a:r>
            <a:r>
              <a:rPr lang="en-US" sz="1400" dirty="0" err="1"/>
              <a:t>ataupun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luar</a:t>
            </a:r>
            <a:r>
              <a:rPr lang="en-US" sz="1400" dirty="0"/>
              <a:t> </a:t>
            </a:r>
            <a:r>
              <a:rPr lang="en-US" sz="1400" dirty="0" err="1"/>
              <a:t>daerah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beraktifitas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Pengamen</a:t>
            </a:r>
            <a:r>
              <a:rPr lang="en-US" sz="1400" dirty="0"/>
              <a:t>, </a:t>
            </a:r>
            <a:r>
              <a:rPr lang="en-US" sz="1400" dirty="0" err="1"/>
              <a:t>Gelandangan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Pengemis</a:t>
            </a:r>
            <a:r>
              <a:rPr lang="en-US" sz="1400" dirty="0"/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975114" y="6283748"/>
            <a:ext cx="589937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/>
              <a:t>a.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b. </a:t>
            </a: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200004" y="6307359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28" name="Notched Right Arrow 27"/>
          <p:cNvSpPr/>
          <p:nvPr/>
        </p:nvSpPr>
        <p:spPr>
          <a:xfrm>
            <a:off x="2949262" y="6349285"/>
            <a:ext cx="1648496" cy="231819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16527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C157-A33D-47D5-AE7B-29F38271A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324823" cy="6493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DASAR HUKUM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9BA08-7969-47CF-9791-F5697066E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8710"/>
            <a:ext cx="9049762" cy="5022089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dirty="0" err="1"/>
              <a:t>Pasal</a:t>
            </a:r>
            <a:r>
              <a:rPr lang="en-US" dirty="0"/>
              <a:t> 18 </a:t>
            </a:r>
            <a:r>
              <a:rPr lang="en-US" dirty="0" err="1"/>
              <a:t>ayat</a:t>
            </a:r>
            <a:r>
              <a:rPr lang="en-US" dirty="0"/>
              <a:t> (6)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</a:t>
            </a:r>
          </a:p>
          <a:p>
            <a:pPr>
              <a:buClrTx/>
            </a:pPr>
            <a:r>
              <a:rPr lang="en-ID" dirty="0" err="1">
                <a:solidFill>
                  <a:schemeClr val="tx1"/>
                </a:solidFill>
              </a:rPr>
              <a:t>Undang-Undang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3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1950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Pembentukan</a:t>
            </a:r>
            <a:r>
              <a:rPr lang="en-ID" dirty="0">
                <a:solidFill>
                  <a:schemeClr val="tx1"/>
                </a:solidFill>
              </a:rPr>
              <a:t> Daerah Istimewa Jogjakarta </a:t>
            </a:r>
            <a:r>
              <a:rPr lang="en-ID" dirty="0" err="1">
                <a:solidFill>
                  <a:schemeClr val="tx1"/>
                </a:solidFill>
              </a:rPr>
              <a:t>sebagaimana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diubah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terakhir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UndangUndang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9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1955</a:t>
            </a:r>
          </a:p>
          <a:p>
            <a:pPr>
              <a:buClrTx/>
            </a:pP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15 </a:t>
            </a:r>
            <a:r>
              <a:rPr lang="en-US" dirty="0" err="1"/>
              <a:t>Tahun</a:t>
            </a:r>
            <a:r>
              <a:rPr lang="en-US" dirty="0"/>
              <a:t> 1950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Daerah-Daerah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Daerah Istimewa Jogjakarta</a:t>
            </a:r>
          </a:p>
          <a:p>
            <a:pPr>
              <a:buClrTx/>
            </a:pP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23 </a:t>
            </a:r>
            <a:r>
              <a:rPr lang="en-US" dirty="0" err="1"/>
              <a:t>Tahun</a:t>
            </a:r>
            <a:r>
              <a:rPr lang="en-US" dirty="0"/>
              <a:t> 2014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kali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11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2020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endParaRPr lang="en-US" dirty="0">
              <a:solidFill>
                <a:schemeClr val="tx1"/>
              </a:solidFill>
            </a:endParaRPr>
          </a:p>
          <a:p>
            <a:pPr>
              <a:buClrTx/>
            </a:pP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32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1950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Berlakunya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1950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12, 13, 14,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15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Daerahdaerah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Kabupaten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Propinsi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Timur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Jawa</a:t>
            </a:r>
            <a:r>
              <a:rPr lang="en-US" dirty="0">
                <a:solidFill>
                  <a:schemeClr val="tx1"/>
                </a:solidFill>
              </a:rPr>
              <a:t> Tengah, </a:t>
            </a:r>
            <a:r>
              <a:rPr lang="en-US" dirty="0" err="1">
                <a:solidFill>
                  <a:schemeClr val="tx1"/>
                </a:solidFill>
              </a:rPr>
              <a:t>Jawa</a:t>
            </a:r>
            <a:r>
              <a:rPr lang="en-US" dirty="0">
                <a:solidFill>
                  <a:schemeClr val="tx1"/>
                </a:solidFill>
              </a:rPr>
              <a:t> Barat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Daerah Istimewa Yogyakarta</a:t>
            </a:r>
          </a:p>
        </p:txBody>
      </p:sp>
    </p:spTree>
    <p:extLst>
      <p:ext uri="{BB962C8B-B14F-4D97-AF65-F5344CB8AC3E}">
        <p14:creationId xmlns:p14="http://schemas.microsoft.com/office/powerpoint/2010/main" val="401833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56314" y="166078"/>
            <a:ext cx="1051345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Pengamen</a:t>
            </a:r>
            <a:r>
              <a:rPr lang="en-US" dirty="0"/>
              <a:t>, </a:t>
            </a:r>
            <a:r>
              <a:rPr lang="en-US" dirty="0" err="1"/>
              <a:t>Gelandangan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Pengemis</a:t>
            </a:r>
            <a:r>
              <a:rPr lang="en-US" dirty="0"/>
              <a:t>.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42679" y="977652"/>
            <a:ext cx="5064207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disalurkan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/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017431" y="824248"/>
            <a:ext cx="1596980" cy="3348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85103" y="1553829"/>
            <a:ext cx="9058141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: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</a:t>
            </a:r>
            <a:r>
              <a:rPr lang="en-US" dirty="0" err="1"/>
              <a:t>beralkohol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lain yang </a:t>
            </a:r>
            <a:r>
              <a:rPr lang="en-US" dirty="0" err="1"/>
              <a:t>memabukkan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pesta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</a:t>
            </a:r>
            <a:r>
              <a:rPr lang="en-US" dirty="0" err="1"/>
              <a:t>beralkohol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lain yang </a:t>
            </a:r>
            <a:r>
              <a:rPr lang="en-US" dirty="0" err="1"/>
              <a:t>memabukkan</a:t>
            </a:r>
            <a:r>
              <a:rPr lang="en-US" dirty="0"/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03301" y="2796741"/>
            <a:ext cx="6096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err="1"/>
              <a:t>golongan</a:t>
            </a:r>
            <a:r>
              <a:rPr lang="en-US" dirty="0"/>
              <a:t> A, </a:t>
            </a:r>
            <a:r>
              <a:rPr lang="en-US" dirty="0" err="1"/>
              <a:t>golongan</a:t>
            </a:r>
            <a:r>
              <a:rPr lang="en-US" dirty="0"/>
              <a:t> B,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C yang </a:t>
            </a:r>
            <a:r>
              <a:rPr lang="en-US" dirty="0" err="1"/>
              <a:t>diminum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62481" y="2986756"/>
            <a:ext cx="148309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err="1"/>
              <a:t>dikecualikan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829059" y="3633868"/>
            <a:ext cx="6096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err="1"/>
              <a:t>kamar</a:t>
            </a:r>
            <a:r>
              <a:rPr lang="en-US" dirty="0"/>
              <a:t> hotel </a:t>
            </a:r>
            <a:r>
              <a:rPr lang="en-US" dirty="0" err="1"/>
              <a:t>berbintang</a:t>
            </a:r>
            <a:r>
              <a:rPr lang="en-US" dirty="0"/>
              <a:t> 3, 4, </a:t>
            </a:r>
            <a:r>
              <a:rPr lang="en-US" dirty="0" err="1"/>
              <a:t>dan</a:t>
            </a:r>
            <a:r>
              <a:rPr lang="en-US" dirty="0"/>
              <a:t> 5;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restoran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talam</a:t>
            </a:r>
            <a:r>
              <a:rPr lang="en-US" dirty="0"/>
              <a:t> </a:t>
            </a:r>
            <a:r>
              <a:rPr lang="en-US" dirty="0" err="1"/>
              <a:t>kencana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talam</a:t>
            </a:r>
            <a:r>
              <a:rPr lang="en-US" dirty="0"/>
              <a:t> </a:t>
            </a:r>
            <a:r>
              <a:rPr lang="en-US" dirty="0" err="1"/>
              <a:t>selaka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20710" y="4528848"/>
            <a:ext cx="5761149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/>
              <a:t>Setiap</a:t>
            </a:r>
            <a:r>
              <a:rPr lang="en-US" sz="1600" b="1" dirty="0"/>
              <a:t> </a:t>
            </a:r>
            <a:r>
              <a:rPr lang="en-US" sz="1600" b="1" dirty="0" err="1"/>
              <a:t>Orang</a:t>
            </a:r>
            <a:r>
              <a:rPr lang="en-US" sz="1600" b="1" dirty="0"/>
              <a:t> </a:t>
            </a:r>
            <a:r>
              <a:rPr lang="en-US" sz="1600" b="1" dirty="0" err="1"/>
              <a:t>dilarang</a:t>
            </a:r>
            <a:r>
              <a:rPr lang="en-US" sz="1600" b="1" dirty="0"/>
              <a:t>: </a:t>
            </a:r>
          </a:p>
          <a:p>
            <a:pPr marL="342900" indent="-342900">
              <a:buAutoNum type="alphaLcPeriod"/>
            </a:pPr>
            <a:r>
              <a:rPr lang="en-US" sz="1600" b="1" dirty="0" err="1"/>
              <a:t>menjadi</a:t>
            </a:r>
            <a:r>
              <a:rPr lang="en-US" sz="1600" b="1" dirty="0"/>
              <a:t> </a:t>
            </a:r>
            <a:r>
              <a:rPr lang="en-US" sz="1600" b="1" dirty="0" err="1"/>
              <a:t>pekerja</a:t>
            </a:r>
            <a:r>
              <a:rPr lang="en-US" sz="1600" b="1" dirty="0"/>
              <a:t> </a:t>
            </a:r>
            <a:r>
              <a:rPr lang="en-US" sz="1600" b="1" dirty="0" err="1"/>
              <a:t>seks</a:t>
            </a:r>
            <a:r>
              <a:rPr lang="en-US" sz="1600" b="1" dirty="0"/>
              <a:t> </a:t>
            </a:r>
            <a:r>
              <a:rPr lang="en-US" sz="1600" b="1" dirty="0" err="1"/>
              <a:t>komersial</a:t>
            </a:r>
            <a:r>
              <a:rPr lang="en-US" sz="1600" b="1" dirty="0"/>
              <a:t>; </a:t>
            </a:r>
          </a:p>
          <a:p>
            <a:pPr marL="342900" indent="-342900">
              <a:buAutoNum type="alphaLcPeriod"/>
            </a:pPr>
            <a:r>
              <a:rPr lang="en-US" sz="1600" b="1" dirty="0" err="1"/>
              <a:t>memanfatkan</a:t>
            </a:r>
            <a:r>
              <a:rPr lang="en-US" sz="1600" b="1" dirty="0"/>
              <a:t> </a:t>
            </a:r>
            <a:r>
              <a:rPr lang="en-US" sz="1600" b="1" dirty="0" err="1"/>
              <a:t>Bangunan</a:t>
            </a:r>
            <a:r>
              <a:rPr lang="en-US" sz="1600" b="1" dirty="0"/>
              <a:t> </a:t>
            </a:r>
            <a:r>
              <a:rPr lang="en-US" sz="1600" b="1" dirty="0" err="1"/>
              <a:t>untuk</a:t>
            </a:r>
            <a:r>
              <a:rPr lang="en-US" sz="1600" b="1" dirty="0"/>
              <a:t> </a:t>
            </a:r>
            <a:r>
              <a:rPr lang="en-US" sz="1600" b="1" dirty="0" err="1"/>
              <a:t>kegiatan</a:t>
            </a:r>
            <a:r>
              <a:rPr lang="en-US" sz="1600" b="1" dirty="0"/>
              <a:t> </a:t>
            </a:r>
            <a:r>
              <a:rPr lang="en-US" sz="1600" b="1" dirty="0" err="1"/>
              <a:t>prostitusi</a:t>
            </a:r>
            <a:r>
              <a:rPr lang="en-US" sz="1600" b="1" dirty="0"/>
              <a:t>; </a:t>
            </a:r>
          </a:p>
          <a:p>
            <a:pPr marL="342900" indent="-342900">
              <a:buAutoNum type="alphaLcPeriod"/>
            </a:pPr>
            <a:r>
              <a:rPr lang="en-US" sz="1600" b="1" dirty="0" err="1"/>
              <a:t>menjadi</a:t>
            </a:r>
            <a:r>
              <a:rPr lang="en-US" sz="1600" b="1" dirty="0"/>
              <a:t> </a:t>
            </a:r>
            <a:r>
              <a:rPr lang="en-US" sz="1600" b="1" dirty="0" err="1"/>
              <a:t>muncikari</a:t>
            </a:r>
            <a:r>
              <a:rPr lang="en-US" sz="1600" b="1" dirty="0"/>
              <a:t>; </a:t>
            </a:r>
            <a:r>
              <a:rPr lang="en-US" sz="1600" b="1" dirty="0" err="1"/>
              <a:t>dan</a:t>
            </a:r>
            <a:r>
              <a:rPr lang="en-US" sz="1600" b="1" dirty="0"/>
              <a:t>/</a:t>
            </a:r>
            <a:r>
              <a:rPr lang="en-US" sz="1600" b="1" dirty="0" err="1"/>
              <a:t>atau</a:t>
            </a:r>
            <a:r>
              <a:rPr lang="en-US" sz="1600" b="1" dirty="0"/>
              <a:t> </a:t>
            </a:r>
          </a:p>
          <a:p>
            <a:pPr marL="342900" indent="-342900">
              <a:buAutoNum type="alphaLcPeriod"/>
            </a:pPr>
            <a:r>
              <a:rPr lang="en-US" sz="1600" b="1" dirty="0" err="1"/>
              <a:t>menggunakan</a:t>
            </a:r>
            <a:r>
              <a:rPr lang="en-US" sz="1600" b="1" dirty="0"/>
              <a:t> </a:t>
            </a:r>
            <a:r>
              <a:rPr lang="en-US" sz="1600" b="1" dirty="0" err="1"/>
              <a:t>jasa</a:t>
            </a:r>
            <a:r>
              <a:rPr lang="en-US" sz="1600" b="1" dirty="0"/>
              <a:t> </a:t>
            </a:r>
            <a:r>
              <a:rPr lang="en-US" sz="1600" b="1" dirty="0" err="1"/>
              <a:t>pekerja</a:t>
            </a:r>
            <a:r>
              <a:rPr lang="en-US" sz="1600" b="1" dirty="0"/>
              <a:t> </a:t>
            </a:r>
            <a:r>
              <a:rPr lang="en-US" sz="1600" b="1" dirty="0" err="1"/>
              <a:t>seks</a:t>
            </a:r>
            <a:r>
              <a:rPr lang="en-US" sz="1600" b="1" dirty="0"/>
              <a:t> </a:t>
            </a:r>
            <a:r>
              <a:rPr lang="en-US" sz="1600" b="1" dirty="0" err="1"/>
              <a:t>komersial</a:t>
            </a:r>
            <a:endParaRPr lang="en-US" sz="1600" b="1" dirty="0"/>
          </a:p>
        </p:txBody>
      </p:sp>
      <p:sp>
        <p:nvSpPr>
          <p:cNvPr id="33" name="Rectangle 32"/>
          <p:cNvSpPr/>
          <p:nvPr/>
        </p:nvSpPr>
        <p:spPr>
          <a:xfrm>
            <a:off x="6349284" y="5047375"/>
            <a:ext cx="538336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denda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66989"/>
      </p:ext>
    </p:extLst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766" y="320830"/>
            <a:ext cx="252773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/>
              <a:t>TERTIB KESEHATAN</a:t>
            </a:r>
          </a:p>
        </p:txBody>
      </p:sp>
      <p:sp>
        <p:nvSpPr>
          <p:cNvPr id="7" name="Rectangle 6"/>
          <p:cNvSpPr/>
          <p:nvPr/>
        </p:nvSpPr>
        <p:spPr>
          <a:xfrm>
            <a:off x="716924" y="838947"/>
            <a:ext cx="5838422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: </a:t>
            </a:r>
          </a:p>
          <a:p>
            <a:pPr marL="342900" indent="-342900">
              <a:buAutoNum type="alphaLcPeriod"/>
            </a:pPr>
            <a:r>
              <a:rPr lang="en-US" dirty="0" err="1"/>
              <a:t>merokok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rokok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9804" y="3018850"/>
            <a:ext cx="583842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wabah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menular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04089" y="1885508"/>
            <a:ext cx="43573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sv-SE" dirty="0"/>
              <a:t>peringatan tertulis; </a:t>
            </a:r>
          </a:p>
          <a:p>
            <a:pPr marL="342900" indent="-342900">
              <a:buAutoNum type="alphaLcPeriod"/>
            </a:pPr>
            <a:r>
              <a:rPr lang="sv-SE" dirty="0"/>
              <a:t>penghentian kegiatan; </a:t>
            </a:r>
          </a:p>
          <a:p>
            <a:pPr marL="342900" indent="-342900">
              <a:buAutoNum type="alphaLcPeriod"/>
            </a:pPr>
            <a:r>
              <a:rPr lang="sv-SE" dirty="0"/>
              <a:t>pencabutan izin; </a:t>
            </a:r>
          </a:p>
          <a:p>
            <a:pPr marL="342900" indent="-342900">
              <a:buAutoNum type="alphaLcPeriod"/>
            </a:pPr>
            <a:r>
              <a:rPr lang="sv-SE" dirty="0"/>
              <a:t>penutupan tempat usaha; dan/atau </a:t>
            </a:r>
          </a:p>
          <a:p>
            <a:pPr marL="342900" indent="-342900">
              <a:buAutoNum type="alphaLcPeriod"/>
            </a:pPr>
            <a:r>
              <a:rPr lang="sv-SE" dirty="0"/>
              <a:t>denda administratif.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924922" y="1273866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11" name="Block Arc 10"/>
          <p:cNvSpPr/>
          <p:nvPr/>
        </p:nvSpPr>
        <p:spPr>
          <a:xfrm rot="5400000">
            <a:off x="5950039" y="2498502"/>
            <a:ext cx="1275009" cy="811369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 flipV="1">
            <a:off x="6928834" y="1458532"/>
            <a:ext cx="996088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26031" y="4132976"/>
            <a:ext cx="446491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TERTIB TEMPAT HIBURAN DAN KERAMAIAN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8439" y="4590073"/>
            <a:ext cx="1086118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keramaian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Bupati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81317" y="5298410"/>
            <a:ext cx="10822547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keramaian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,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34355" y="6050580"/>
            <a:ext cx="986951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sv-SE" dirty="0"/>
              <a:t>a. peringatan tertulis; b. penghentian kegiatan; c. pencabutan izin; a. penutupan tempat usaha; dan/atau b. denda administratif</a:t>
            </a:r>
            <a:endParaRPr lang="en-US" dirty="0"/>
          </a:p>
        </p:txBody>
      </p:sp>
      <p:sp>
        <p:nvSpPr>
          <p:cNvPr id="19" name="Bent-Up Arrow 18"/>
          <p:cNvSpPr/>
          <p:nvPr/>
        </p:nvSpPr>
        <p:spPr>
          <a:xfrm rot="5400000">
            <a:off x="1017431" y="6104587"/>
            <a:ext cx="502276" cy="283335"/>
          </a:xfrm>
          <a:prstGeom prst="bent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96473" y="398103"/>
            <a:ext cx="219175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/>
              <a:t>TERTIB PENDIDIKAN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84360" y="439702"/>
            <a:ext cx="7834647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: </a:t>
            </a:r>
          </a:p>
          <a:p>
            <a:pPr marL="342900" indent="-342900">
              <a:buAutoNum type="alphaLcPeriod"/>
            </a:pPr>
            <a:r>
              <a:rPr lang="en-US" dirty="0" err="1"/>
              <a:t>mengendarai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mengemudi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jam </a:t>
            </a:r>
            <a:r>
              <a:rPr lang="en-US" dirty="0" err="1"/>
              <a:t>pelajaran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guru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vandalisme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09101" y="2291298"/>
            <a:ext cx="9203160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854420" y="2304176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2377" y="2909277"/>
            <a:ext cx="11015730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pendataan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yang </a:t>
            </a:r>
            <a:r>
              <a:rPr lang="en-US" dirty="0" err="1"/>
              <a:t>mengendarai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mengemudi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sekolah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23740" y="3971887"/>
            <a:ext cx="11067246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parkir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Bermotor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mengemudi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02" y="4813410"/>
            <a:ext cx="14462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pelanggaran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56326" y="5037666"/>
            <a:ext cx="4717961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; </a:t>
            </a:r>
          </a:p>
          <a:p>
            <a:pPr marL="342900" indent="-342900">
              <a:buAutoNum type="alphaLcPeriod"/>
            </a:pP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342900" indent="-342900">
              <a:buAutoNum type="alphaLcPeriod"/>
            </a:pPr>
            <a:r>
              <a:rPr lang="en-US" dirty="0" err="1"/>
              <a:t>penutupan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378511" y="3599364"/>
            <a:ext cx="4630050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TERIMA KASIH</a:t>
            </a:r>
          </a:p>
        </p:txBody>
      </p:sp>
      <p:sp>
        <p:nvSpPr>
          <p:cNvPr id="3" name="Rectangle 2"/>
          <p:cNvSpPr/>
          <p:nvPr/>
        </p:nvSpPr>
        <p:spPr>
          <a:xfrm>
            <a:off x="2657699" y="1133322"/>
            <a:ext cx="60716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PERDA DIY </a:t>
            </a:r>
            <a:r>
              <a:rPr lang="en-US" sz="2400" b="1" dirty="0" err="1">
                <a:solidFill>
                  <a:schemeClr val="tx1"/>
                </a:solidFill>
              </a:rPr>
              <a:t>Nomor</a:t>
            </a:r>
            <a:r>
              <a:rPr lang="en-US" sz="2400" b="1" dirty="0">
                <a:solidFill>
                  <a:schemeClr val="tx1"/>
                </a:solidFill>
              </a:rPr>
              <a:t> 2 </a:t>
            </a:r>
            <a:r>
              <a:rPr lang="en-US" sz="2400" b="1" dirty="0" err="1">
                <a:solidFill>
                  <a:schemeClr val="tx1"/>
                </a:solidFill>
              </a:rPr>
              <a:t>Tahun</a:t>
            </a:r>
            <a:r>
              <a:rPr lang="en-US" sz="2400" b="1" dirty="0">
                <a:solidFill>
                  <a:schemeClr val="tx1"/>
                </a:solidFill>
              </a:rPr>
              <a:t> 2017 </a:t>
            </a:r>
          </a:p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meliputi</a:t>
            </a:r>
            <a:r>
              <a:rPr lang="en-US" sz="2400" b="1" dirty="0">
                <a:solidFill>
                  <a:schemeClr val="tx1"/>
                </a:solidFill>
              </a:rPr>
              <a:t> 11 Bab </a:t>
            </a:r>
            <a:r>
              <a:rPr lang="en-US" sz="2400" b="1" dirty="0" err="1">
                <a:solidFill>
                  <a:schemeClr val="tx1"/>
                </a:solidFill>
              </a:rPr>
              <a:t>terdiri</a:t>
            </a:r>
            <a:r>
              <a:rPr lang="en-US" sz="2400" b="1" dirty="0">
                <a:solidFill>
                  <a:schemeClr val="tx1"/>
                </a:solidFill>
              </a:rPr>
              <a:t> 55 </a:t>
            </a:r>
            <a:r>
              <a:rPr lang="en-US" sz="2400" b="1" dirty="0" err="1">
                <a:solidFill>
                  <a:schemeClr val="tx1"/>
                </a:solidFill>
              </a:rPr>
              <a:t>Pasal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Ditetapkan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tanggal</a:t>
            </a:r>
            <a:r>
              <a:rPr lang="en-US" sz="2400" b="1" dirty="0">
                <a:solidFill>
                  <a:schemeClr val="tx1"/>
                </a:solidFill>
              </a:rPr>
              <a:t> 29 Mei 2017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865D-3B28-4A8B-BB61-21538B02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70" y="207819"/>
            <a:ext cx="2436927" cy="4710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DEFINISI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D132-B114-4DEC-87DC-0DF2550F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70" y="838501"/>
            <a:ext cx="11238178" cy="5854449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  <a:buClrTx/>
            </a:pPr>
            <a:r>
              <a:rPr lang="en-US" sz="1600" b="1" u="sng" dirty="0" err="1"/>
              <a:t>Ketertiban</a:t>
            </a:r>
            <a:r>
              <a:rPr lang="en-US" sz="1600" b="1" u="sng" dirty="0"/>
              <a:t> </a:t>
            </a:r>
            <a:r>
              <a:rPr lang="en-US" sz="1600" b="1" u="sng" dirty="0" err="1"/>
              <a:t>Umum</a:t>
            </a:r>
            <a:r>
              <a:rPr lang="en-US" sz="1600" b="1" u="sng" dirty="0"/>
              <a:t> </a:t>
            </a:r>
            <a:r>
              <a:rPr lang="en-US" sz="1600" b="1" u="sng" dirty="0" err="1"/>
              <a:t>dan</a:t>
            </a:r>
            <a:r>
              <a:rPr lang="en-US" sz="1600" b="1" u="sng" dirty="0"/>
              <a:t> </a:t>
            </a:r>
            <a:r>
              <a:rPr lang="en-US" sz="1600" b="1" u="sng" dirty="0" err="1"/>
              <a:t>Ketenteraman</a:t>
            </a:r>
            <a:r>
              <a:rPr lang="en-US" sz="1600" b="1" u="sng" dirty="0"/>
              <a:t> </a:t>
            </a:r>
            <a:r>
              <a:rPr lang="en-US" sz="1600" b="1" u="sng" dirty="0" err="1"/>
              <a:t>Masyarakat</a:t>
            </a:r>
            <a:r>
              <a:rPr lang="en-US" sz="1600" b="1" u="sng" dirty="0"/>
              <a:t> </a:t>
            </a:r>
            <a:r>
              <a:rPr lang="en-US" sz="1600" b="1" u="sng" dirty="0" err="1"/>
              <a:t>adalah</a:t>
            </a:r>
            <a:r>
              <a:rPr lang="en-US" sz="1600" b="1" u="sng" dirty="0"/>
              <a:t> </a:t>
            </a:r>
          </a:p>
          <a:p>
            <a:pPr marL="1377950" indent="0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keadaan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dinamis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memungkinkan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Pemerintah</a:t>
            </a:r>
            <a:r>
              <a:rPr lang="en-US" sz="1600" dirty="0">
                <a:solidFill>
                  <a:schemeClr val="tx1"/>
                </a:solidFill>
              </a:rPr>
              <a:t> Daerah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marL="1377950" indent="0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melakukan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kegiatan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tenteram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tertib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teratur</a:t>
            </a:r>
            <a:endParaRPr lang="en-US" sz="1600" dirty="0">
              <a:solidFill>
                <a:schemeClr val="tx1"/>
              </a:solidFill>
            </a:endParaRPr>
          </a:p>
          <a:p>
            <a:pPr marL="1377950" indent="0" algn="just">
              <a:spcBef>
                <a:spcPts val="0"/>
              </a:spcBef>
              <a:buClrTx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Penyelenggaraan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Ketertiban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Umum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dan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Ketenteraman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Masyarakat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marL="1312863" indent="0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upaya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kegiatan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diselenggarakan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Satpol</a:t>
            </a:r>
            <a:r>
              <a:rPr lang="en-US" sz="1600" dirty="0">
                <a:solidFill>
                  <a:schemeClr val="tx1"/>
                </a:solidFill>
              </a:rPr>
              <a:t> PP yang </a:t>
            </a:r>
            <a:r>
              <a:rPr lang="en-US" sz="1600" dirty="0" err="1">
                <a:solidFill>
                  <a:schemeClr val="tx1"/>
                </a:solidFill>
              </a:rPr>
              <a:t>memungkinkan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Pemerintah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Pusat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Pemerintah</a:t>
            </a:r>
            <a:r>
              <a:rPr lang="en-US" sz="1600" dirty="0">
                <a:solidFill>
                  <a:schemeClr val="tx1"/>
                </a:solidFill>
              </a:rPr>
              <a:t> Daerah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melakukan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kegiatannya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situasi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kondisi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tenteram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tertib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teratur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sesuai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kewenangannya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penegakan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daerah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kepala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daerah</a:t>
            </a:r>
            <a:endParaRPr lang="en-US" sz="1600" dirty="0">
              <a:solidFill>
                <a:schemeClr val="tx1"/>
              </a:solidFill>
            </a:endParaRPr>
          </a:p>
          <a:p>
            <a:pPr marL="1312863" indent="0" algn="just">
              <a:spcBef>
                <a:spcPts val="0"/>
              </a:spcBef>
              <a:buClrTx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Penertiban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marL="1262063" indent="0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tindakan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penegakan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peraturan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bersifat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tindakan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represif</a:t>
            </a:r>
            <a:r>
              <a:rPr lang="en-US" sz="1600" dirty="0">
                <a:solidFill>
                  <a:schemeClr val="tx1"/>
                </a:solidFill>
              </a:rPr>
              <a:t> non </a:t>
            </a:r>
            <a:r>
              <a:rPr lang="en-US" sz="1600" dirty="0" err="1">
                <a:solidFill>
                  <a:schemeClr val="tx1"/>
                </a:solidFill>
              </a:rPr>
              <a:t>yustisial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dilakukan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oleh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Satpol</a:t>
            </a:r>
            <a:r>
              <a:rPr lang="en-US" sz="1600" dirty="0">
                <a:solidFill>
                  <a:schemeClr val="tx1"/>
                </a:solidFill>
              </a:rPr>
              <a:t> PP </a:t>
            </a:r>
            <a:r>
              <a:rPr lang="en-US" sz="1600" dirty="0" err="1">
                <a:solidFill>
                  <a:schemeClr val="tx1"/>
                </a:solidFill>
              </a:rPr>
              <a:t>terhadap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melanggar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ketentuan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peraturan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daerah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ketertiban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umum</a:t>
            </a:r>
            <a:endParaRPr lang="en-US" sz="1600" dirty="0">
              <a:solidFill>
                <a:schemeClr val="tx1"/>
              </a:solidFill>
            </a:endParaRPr>
          </a:p>
          <a:p>
            <a:pPr marL="1262063" indent="0" algn="just">
              <a:spcBef>
                <a:spcPts val="0"/>
              </a:spcBef>
              <a:buClrTx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Hiburan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marL="1196975" indent="0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segala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macam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jenis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keramaian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pertunjukan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permainan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segala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usaha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dinikmati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oleh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setiap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nama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apapun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dimana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menonton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menikmatinya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mempergunakan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fasilitas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disediakan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baik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dipungut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bayaran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maupun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tidak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dipungut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bayaran</a:t>
            </a:r>
            <a:endParaRPr lang="en-US" sz="1600" dirty="0">
              <a:solidFill>
                <a:schemeClr val="tx1"/>
              </a:solidFill>
            </a:endParaRPr>
          </a:p>
          <a:p>
            <a:pPr marL="1196975" indent="0" algn="just">
              <a:spcBef>
                <a:spcPts val="0"/>
              </a:spcBef>
              <a:buClrTx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Tempat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Umum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indent="854075" algn="just">
              <a:spcBef>
                <a:spcPts val="0"/>
              </a:spcBef>
              <a:buClrTx/>
              <a:buNone/>
            </a:pPr>
            <a:r>
              <a:rPr lang="en-US" sz="1600" dirty="0" err="1">
                <a:solidFill>
                  <a:schemeClr val="tx1"/>
                </a:solidFill>
              </a:rPr>
              <a:t>fasilitas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umum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dikuasai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dikelola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oleh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pemerintah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daerah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  <a:p>
            <a:pPr indent="854075" algn="just">
              <a:spcBef>
                <a:spcPts val="0"/>
              </a:spcBef>
              <a:buClrTx/>
              <a:buNone/>
            </a:pPr>
            <a:endParaRPr lang="en-ID" sz="16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Fasilitas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Umum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marL="1146175" indent="0" algn="just">
              <a:spcBef>
                <a:spcPts val="600"/>
              </a:spcBef>
              <a:buClrTx/>
              <a:buNone/>
            </a:pPr>
            <a:r>
              <a:rPr lang="en-US" sz="1600" dirty="0" err="1"/>
              <a:t>sarana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prasarana</a:t>
            </a:r>
            <a:r>
              <a:rPr lang="en-US" sz="1600" dirty="0"/>
              <a:t> yang </a:t>
            </a:r>
            <a:r>
              <a:rPr lang="en-US" sz="1600" dirty="0" err="1"/>
              <a:t>disediakan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/>
              <a:t>daerah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badan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, </a:t>
            </a:r>
            <a:r>
              <a:rPr lang="en-US" sz="1600" dirty="0" err="1"/>
              <a:t>penyelenggaraan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, </a:t>
            </a:r>
            <a:r>
              <a:rPr lang="en-US" sz="1600" dirty="0" err="1"/>
              <a:t>pembangunan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pelayanan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. </a:t>
            </a:r>
          </a:p>
          <a:p>
            <a:pPr marL="1146175" indent="0" algn="just">
              <a:spcBef>
                <a:spcPts val="600"/>
              </a:spcBef>
              <a:buClrTx/>
              <a:buNone/>
            </a:pPr>
            <a:endParaRPr lang="en-US" sz="1600" dirty="0"/>
          </a:p>
          <a:p>
            <a:pPr algn="just">
              <a:spcBef>
                <a:spcPts val="600"/>
              </a:spcBef>
              <a:buClrTx/>
            </a:pPr>
            <a:r>
              <a:rPr lang="en-US" sz="1600" b="1" u="sng" dirty="0" err="1">
                <a:solidFill>
                  <a:schemeClr val="tx1"/>
                </a:solidFill>
              </a:rPr>
              <a:t>Fasilitas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Sosial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adalah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</a:p>
          <a:p>
            <a:pPr marL="1146175" indent="0" algn="just">
              <a:spcBef>
                <a:spcPts val="600"/>
              </a:spcBef>
              <a:buClrTx/>
              <a:buNone/>
            </a:pPr>
            <a:r>
              <a:rPr lang="en-US" sz="1600" dirty="0" err="1"/>
              <a:t>fasilitas</a:t>
            </a:r>
            <a:r>
              <a:rPr lang="en-US" sz="1600" dirty="0"/>
              <a:t> yang </a:t>
            </a:r>
            <a:r>
              <a:rPr lang="en-US" sz="1600" dirty="0" err="1"/>
              <a:t>dibutuhkan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permukiman</a:t>
            </a:r>
            <a:r>
              <a:rPr lang="en-US" sz="1600" dirty="0"/>
              <a:t> yang </a:t>
            </a:r>
            <a:r>
              <a:rPr lang="en-US" sz="1600" dirty="0" err="1"/>
              <a:t>meliputi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lain </a:t>
            </a:r>
            <a:r>
              <a:rPr lang="en-US" sz="1600" dirty="0" err="1"/>
              <a:t>pendidikan</a:t>
            </a:r>
            <a:r>
              <a:rPr lang="en-US" sz="1600" dirty="0"/>
              <a:t>, </a:t>
            </a:r>
            <a:r>
              <a:rPr lang="en-US" sz="1600" dirty="0" err="1"/>
              <a:t>kesehatan</a:t>
            </a:r>
            <a:r>
              <a:rPr lang="en-US" sz="1600" dirty="0"/>
              <a:t>, </a:t>
            </a:r>
            <a:r>
              <a:rPr lang="en-US" sz="1600" dirty="0" err="1"/>
              <a:t>pembelanjaan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niaga</a:t>
            </a:r>
            <a:r>
              <a:rPr lang="en-US" sz="1600" dirty="0"/>
              <a:t>, </a:t>
            </a:r>
            <a:r>
              <a:rPr lang="en-US" sz="1600" dirty="0" err="1"/>
              <a:t>peribadahan</a:t>
            </a:r>
            <a:r>
              <a:rPr lang="en-US" sz="1600" dirty="0"/>
              <a:t>, </a:t>
            </a:r>
            <a:r>
              <a:rPr lang="en-US" sz="1600" dirty="0" err="1"/>
              <a:t>rekreasi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kebudayaan</a:t>
            </a:r>
            <a:r>
              <a:rPr lang="en-US" sz="1600" dirty="0"/>
              <a:t>, </a:t>
            </a:r>
            <a:r>
              <a:rPr lang="en-US" sz="1600" dirty="0" err="1"/>
              <a:t>olah</a:t>
            </a:r>
            <a:r>
              <a:rPr lang="en-US" sz="1600" dirty="0"/>
              <a:t> raga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lapangan</a:t>
            </a:r>
            <a:r>
              <a:rPr lang="en-US" sz="1600" dirty="0"/>
              <a:t> </a:t>
            </a:r>
            <a:r>
              <a:rPr lang="en-US" sz="1600" dirty="0" err="1"/>
              <a:t>terbuka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pemakaman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19536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865D-3B28-4A8B-BB61-21538B02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70" y="207819"/>
            <a:ext cx="2436927" cy="4710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DEFINISI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D132-B114-4DEC-87DC-0DF2550F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70" y="838501"/>
            <a:ext cx="11238178" cy="5854449"/>
          </a:xfrm>
        </p:spPr>
        <p:txBody>
          <a:bodyPr>
            <a:normAutofit fontScale="70000" lnSpcReduction="20000"/>
          </a:bodyPr>
          <a:lstStyle/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Ruang</a:t>
            </a:r>
            <a:r>
              <a:rPr lang="en-US" sz="2100" b="1" u="sng" dirty="0">
                <a:solidFill>
                  <a:schemeClr val="tx1"/>
                </a:solidFill>
              </a:rPr>
              <a:t> Terbuka </a:t>
            </a:r>
            <a:r>
              <a:rPr lang="en-US" sz="2100" b="1" u="sng" dirty="0" err="1">
                <a:solidFill>
                  <a:schemeClr val="tx1"/>
                </a:solidFill>
              </a:rPr>
              <a:t>Hijau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0"/>
              </a:spcBef>
              <a:buClrTx/>
              <a:buNone/>
            </a:pPr>
            <a:r>
              <a:rPr lang="en-US" sz="2100" dirty="0">
                <a:solidFill>
                  <a:schemeClr val="tx1"/>
                </a:solidFill>
              </a:rPr>
              <a:t>area </a:t>
            </a:r>
            <a:r>
              <a:rPr lang="en-US" sz="2100" dirty="0" err="1">
                <a:solidFill>
                  <a:schemeClr val="tx1"/>
                </a:solidFill>
              </a:rPr>
              <a:t>memanjang</a:t>
            </a:r>
            <a:r>
              <a:rPr lang="en-US" sz="2100" dirty="0">
                <a:solidFill>
                  <a:schemeClr val="tx1"/>
                </a:solidFill>
              </a:rPr>
              <a:t>/</a:t>
            </a:r>
            <a:r>
              <a:rPr lang="en-US" sz="2100" dirty="0" err="1">
                <a:solidFill>
                  <a:schemeClr val="tx1"/>
                </a:solidFill>
              </a:rPr>
              <a:t>jalur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/</a:t>
            </a:r>
            <a:r>
              <a:rPr lang="en-US" sz="2100" dirty="0" err="1">
                <a:solidFill>
                  <a:schemeClr val="tx1"/>
                </a:solidFill>
              </a:rPr>
              <a:t>atau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mengelompok</a:t>
            </a:r>
            <a:r>
              <a:rPr lang="en-US" sz="2100" dirty="0">
                <a:solidFill>
                  <a:schemeClr val="tx1"/>
                </a:solidFill>
              </a:rPr>
              <a:t>, yang </a:t>
            </a:r>
            <a:r>
              <a:rPr lang="en-US" sz="2100" dirty="0" err="1">
                <a:solidFill>
                  <a:schemeClr val="tx1"/>
                </a:solidFill>
              </a:rPr>
              <a:t>penggunaannya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lebih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bersifat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terbuka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tempat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tumbuh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tanaman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baik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tumbuh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secara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alamiah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maupun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sengaja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ditanam</a:t>
            </a: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  <a:buNone/>
            </a:pP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Jalur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Hijau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0"/>
              </a:spcBef>
              <a:buClrTx/>
              <a:buNone/>
            </a:pPr>
            <a:r>
              <a:rPr lang="en-US" sz="2100" dirty="0" err="1">
                <a:solidFill>
                  <a:schemeClr val="tx1"/>
                </a:solidFill>
              </a:rPr>
              <a:t>setiap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kawasan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hijau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terbuka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tanpa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bangunan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menurut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rencana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tata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ruang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wilayah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ditetapkan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sebagai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daerah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diatasnya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tidak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didirikan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bangunan</a:t>
            </a: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  <a:buNone/>
            </a:pP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>
                <a:solidFill>
                  <a:schemeClr val="tx1"/>
                </a:solidFill>
              </a:rPr>
              <a:t>Taman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0"/>
              </a:spcBef>
              <a:buClrTx/>
              <a:buNone/>
            </a:pPr>
            <a:r>
              <a:rPr lang="en-US" sz="2100" dirty="0" err="1">
                <a:solidFill>
                  <a:schemeClr val="tx1"/>
                </a:solidFill>
              </a:rPr>
              <a:t>ruang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terbuka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dengan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segala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kelengkapannya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dipergunakan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dikelola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untuk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keindahan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antara</a:t>
            </a:r>
            <a:r>
              <a:rPr lang="en-US" sz="2100" dirty="0">
                <a:solidFill>
                  <a:schemeClr val="tx1"/>
                </a:solidFill>
              </a:rPr>
              <a:t> lain </a:t>
            </a:r>
            <a:r>
              <a:rPr lang="en-US" sz="2100" dirty="0" err="1">
                <a:solidFill>
                  <a:schemeClr val="tx1"/>
                </a:solidFill>
              </a:rPr>
              <a:t>berfungsi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sebagai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paru-paru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kota</a:t>
            </a:r>
            <a:endParaRPr lang="en-US" sz="2100" dirty="0">
              <a:solidFill>
                <a:schemeClr val="tx1"/>
              </a:solidFill>
            </a:endParaRPr>
          </a:p>
          <a:p>
            <a:pPr marL="798513" indent="0" algn="just">
              <a:spcBef>
                <a:spcPts val="0"/>
              </a:spcBef>
              <a:buClrTx/>
              <a:buNone/>
            </a:pP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Bangunan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0"/>
              </a:spcBef>
              <a:buClrTx/>
              <a:buNone/>
            </a:pPr>
            <a:r>
              <a:rPr lang="en-US" sz="2100" dirty="0" err="1">
                <a:solidFill>
                  <a:schemeClr val="tx1"/>
                </a:solidFill>
              </a:rPr>
              <a:t>wujud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fisik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hasil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pekerjaan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konstruksi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menyatu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dengan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tempat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kedudukannya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baik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sebagian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maupun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keseluruhannya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berada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dalam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/</a:t>
            </a:r>
            <a:r>
              <a:rPr lang="en-US" sz="2100" dirty="0" err="1">
                <a:solidFill>
                  <a:schemeClr val="tx1"/>
                </a:solidFill>
              </a:rPr>
              <a:t>atau</a:t>
            </a:r>
            <a:r>
              <a:rPr lang="en-US" sz="2100" dirty="0">
                <a:solidFill>
                  <a:schemeClr val="tx1"/>
                </a:solidFill>
              </a:rPr>
              <a:t> air, yang </a:t>
            </a:r>
            <a:r>
              <a:rPr lang="en-US" sz="2100" dirty="0" err="1">
                <a:solidFill>
                  <a:schemeClr val="tx1"/>
                </a:solidFill>
              </a:rPr>
              <a:t>terdiri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bangunan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gedung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bangunan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bukan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gedung</a:t>
            </a:r>
            <a:endParaRPr lang="en-US" sz="2100" dirty="0">
              <a:solidFill>
                <a:schemeClr val="tx1"/>
              </a:solidFill>
            </a:endParaRPr>
          </a:p>
          <a:p>
            <a:pPr marL="798513" indent="0" algn="just">
              <a:spcBef>
                <a:spcPts val="0"/>
              </a:spcBef>
              <a:buClrTx/>
              <a:buNone/>
            </a:pP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Jalan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0"/>
              </a:spcBef>
              <a:buClrTx/>
              <a:buNone/>
            </a:pPr>
            <a:r>
              <a:rPr lang="en-US" sz="2100" dirty="0" err="1">
                <a:solidFill>
                  <a:schemeClr val="tx1"/>
                </a:solidFill>
              </a:rPr>
              <a:t>prasarana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transportasi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darat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meliputi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segala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bagian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termasuk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bangunan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pelengkap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perlengkapannya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diperuntukkan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bagi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lalu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lintas</a:t>
            </a:r>
            <a:r>
              <a:rPr lang="en-US" sz="2100" dirty="0">
                <a:solidFill>
                  <a:schemeClr val="tx1"/>
                </a:solidFill>
              </a:rPr>
              <a:t>, yang </a:t>
            </a:r>
            <a:r>
              <a:rPr lang="en-US" sz="2100" dirty="0" err="1">
                <a:solidFill>
                  <a:schemeClr val="tx1"/>
                </a:solidFill>
              </a:rPr>
              <a:t>berada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pada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tanah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tanah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bawah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/</a:t>
            </a:r>
            <a:r>
              <a:rPr lang="en-US" sz="2100" dirty="0" err="1">
                <a:solidFill>
                  <a:schemeClr val="tx1"/>
                </a:solidFill>
              </a:rPr>
              <a:t>atau</a:t>
            </a:r>
            <a:r>
              <a:rPr lang="en-US" sz="2100" dirty="0">
                <a:solidFill>
                  <a:schemeClr val="tx1"/>
                </a:solidFill>
              </a:rPr>
              <a:t> air, </a:t>
            </a:r>
            <a:r>
              <a:rPr lang="en-US" sz="2100" dirty="0" err="1">
                <a:solidFill>
                  <a:schemeClr val="tx1"/>
                </a:solidFill>
              </a:rPr>
              <a:t>serta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 air, </a:t>
            </a:r>
            <a:r>
              <a:rPr lang="en-US" sz="2100" dirty="0" err="1">
                <a:solidFill>
                  <a:schemeClr val="tx1"/>
                </a:solidFill>
              </a:rPr>
              <a:t>kecuali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kereta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api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lori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kabel</a:t>
            </a:r>
            <a:endParaRPr lang="en-US" sz="2100" dirty="0">
              <a:solidFill>
                <a:schemeClr val="tx1"/>
              </a:solidFill>
            </a:endParaRPr>
          </a:p>
          <a:p>
            <a:pPr marL="798513" indent="0" algn="just">
              <a:spcBef>
                <a:spcPts val="0"/>
              </a:spcBef>
              <a:buClrTx/>
              <a:buNone/>
            </a:pPr>
            <a:endParaRPr lang="en-ID" sz="21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Trotoar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</a:p>
          <a:p>
            <a:pPr marL="747713" indent="0" algn="just">
              <a:spcBef>
                <a:spcPts val="600"/>
              </a:spcBef>
              <a:buClrTx/>
              <a:buNone/>
            </a:pPr>
            <a:r>
              <a:rPr lang="en-US" sz="2100" dirty="0" err="1">
                <a:solidFill>
                  <a:schemeClr val="tx1"/>
                </a:solidFill>
              </a:rPr>
              <a:t>jalur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pejalan</a:t>
            </a:r>
            <a:r>
              <a:rPr lang="en-US" sz="2100" dirty="0">
                <a:solidFill>
                  <a:schemeClr val="tx1"/>
                </a:solidFill>
              </a:rPr>
              <a:t> kaki yang </a:t>
            </a:r>
            <a:r>
              <a:rPr lang="en-US" sz="2100" dirty="0" err="1">
                <a:solidFill>
                  <a:schemeClr val="tx1"/>
                </a:solidFill>
              </a:rPr>
              <a:t>terletak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daerah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manfaat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diberi</a:t>
            </a:r>
            <a:r>
              <a:rPr lang="en-US" sz="2100" dirty="0">
                <a:solidFill>
                  <a:schemeClr val="tx1"/>
                </a:solidFill>
              </a:rPr>
              <a:t> lapis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diberi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elevasi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lebih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tinggi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permukaan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perkerasan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pada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umumnya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sejajar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dengan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jalur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lalu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lintas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kendaraan</a:t>
            </a: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endParaRPr lang="en-US" sz="1600" dirty="0"/>
          </a:p>
          <a:p>
            <a:pPr algn="just">
              <a:spcBef>
                <a:spcPts val="600"/>
              </a:spcBef>
              <a:buClrTx/>
            </a:pPr>
            <a:r>
              <a:rPr lang="en-US" sz="2300" b="1" u="sng" dirty="0">
                <a:solidFill>
                  <a:schemeClr val="tx1"/>
                </a:solidFill>
              </a:rPr>
              <a:t>Sungai </a:t>
            </a:r>
            <a:r>
              <a:rPr lang="en-US" sz="2300" b="1" u="sng" dirty="0" err="1">
                <a:solidFill>
                  <a:schemeClr val="tx1"/>
                </a:solidFill>
              </a:rPr>
              <a:t>adalah</a:t>
            </a:r>
            <a:r>
              <a:rPr lang="en-US" sz="2300" b="1" u="sng" dirty="0">
                <a:solidFill>
                  <a:schemeClr val="tx1"/>
                </a:solidFill>
              </a:rPr>
              <a:t> </a:t>
            </a:r>
          </a:p>
          <a:p>
            <a:pPr marL="798513" indent="0" algn="just">
              <a:spcBef>
                <a:spcPts val="600"/>
              </a:spcBef>
              <a:buClrTx/>
              <a:buNone/>
            </a:pPr>
            <a:r>
              <a:rPr lang="en-US" sz="2300" dirty="0" err="1">
                <a:solidFill>
                  <a:schemeClr val="tx1"/>
                </a:solidFill>
              </a:rPr>
              <a:t>alur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atau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wadah</a:t>
            </a:r>
            <a:r>
              <a:rPr lang="en-US" sz="2300" dirty="0">
                <a:solidFill>
                  <a:schemeClr val="tx1"/>
                </a:solidFill>
              </a:rPr>
              <a:t> air </a:t>
            </a:r>
            <a:r>
              <a:rPr lang="en-US" sz="2300" dirty="0" err="1">
                <a:solidFill>
                  <a:schemeClr val="tx1"/>
                </a:solidFill>
              </a:rPr>
              <a:t>alami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dan</a:t>
            </a:r>
            <a:r>
              <a:rPr lang="en-US" sz="2300" dirty="0">
                <a:solidFill>
                  <a:schemeClr val="tx1"/>
                </a:solidFill>
              </a:rPr>
              <a:t>/</a:t>
            </a:r>
            <a:r>
              <a:rPr lang="en-US" sz="2300" dirty="0" err="1">
                <a:solidFill>
                  <a:schemeClr val="tx1"/>
                </a:solidFill>
              </a:rPr>
              <a:t>atau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buatan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berupa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jaringan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pengaliran</a:t>
            </a:r>
            <a:r>
              <a:rPr lang="en-US" sz="2300" dirty="0">
                <a:solidFill>
                  <a:schemeClr val="tx1"/>
                </a:solidFill>
              </a:rPr>
              <a:t> air </a:t>
            </a:r>
            <a:r>
              <a:rPr lang="en-US" sz="2300" dirty="0" err="1">
                <a:solidFill>
                  <a:schemeClr val="tx1"/>
                </a:solidFill>
              </a:rPr>
              <a:t>beserta</a:t>
            </a:r>
            <a:r>
              <a:rPr lang="en-US" sz="2300" dirty="0">
                <a:solidFill>
                  <a:schemeClr val="tx1"/>
                </a:solidFill>
              </a:rPr>
              <a:t> air </a:t>
            </a:r>
            <a:r>
              <a:rPr lang="en-US" sz="2300" dirty="0" err="1">
                <a:solidFill>
                  <a:schemeClr val="tx1"/>
                </a:solidFill>
              </a:rPr>
              <a:t>di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dalamnya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mulai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dari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hulu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sampai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muara</a:t>
            </a:r>
            <a:r>
              <a:rPr lang="en-US" sz="2300" dirty="0">
                <a:solidFill>
                  <a:schemeClr val="tx1"/>
                </a:solidFill>
              </a:rPr>
              <a:t>, </a:t>
            </a:r>
            <a:r>
              <a:rPr lang="en-US" sz="2300" dirty="0" err="1">
                <a:solidFill>
                  <a:schemeClr val="tx1"/>
                </a:solidFill>
              </a:rPr>
              <a:t>dengan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dibatasi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kanan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dan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kiri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oleh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garis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err="1">
                <a:solidFill>
                  <a:schemeClr val="tx1"/>
                </a:solidFill>
              </a:rPr>
              <a:t>sempadan</a:t>
            </a:r>
            <a:endParaRPr lang="en-ID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6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865D-3B28-4A8B-BB61-21538B02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70" y="207819"/>
            <a:ext cx="2436927" cy="4710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DEFINISI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D132-B114-4DEC-87DC-0DF2550F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70" y="838501"/>
            <a:ext cx="11238178" cy="5854449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  <a:buClrTx/>
            </a:pPr>
            <a:r>
              <a:rPr lang="en-US" sz="1900" b="1" u="sng" dirty="0" err="1">
                <a:solidFill>
                  <a:schemeClr val="tx1"/>
                </a:solidFill>
              </a:rPr>
              <a:t>Sampah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adalah</a:t>
            </a:r>
            <a:endParaRPr lang="en-US" sz="1900" b="1" u="sng" dirty="0">
              <a:solidFill>
                <a:schemeClr val="tx1"/>
              </a:solidFill>
            </a:endParaRPr>
          </a:p>
          <a:p>
            <a:pPr indent="455613" algn="just">
              <a:spcBef>
                <a:spcPts val="0"/>
              </a:spcBef>
              <a:buClrTx/>
              <a:buNone/>
            </a:pP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sisa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kegiatan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sehari-hari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manusia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dan</a:t>
            </a:r>
            <a:r>
              <a:rPr lang="en-US" sz="1900" dirty="0">
                <a:solidFill>
                  <a:schemeClr val="tx1"/>
                </a:solidFill>
              </a:rPr>
              <a:t>/</a:t>
            </a:r>
            <a:r>
              <a:rPr lang="en-US" sz="1900" dirty="0" err="1">
                <a:solidFill>
                  <a:schemeClr val="tx1"/>
                </a:solidFill>
              </a:rPr>
              <a:t>atau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proses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alam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berbentuk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padat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indent="455613" algn="just">
              <a:spcBef>
                <a:spcPts val="0"/>
              </a:spcBef>
              <a:buClrTx/>
              <a:buNone/>
            </a:pPr>
            <a:endParaRPr lang="en-US" sz="23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900" b="1" u="sng" dirty="0" err="1"/>
              <a:t>Kendaraan</a:t>
            </a:r>
            <a:r>
              <a:rPr lang="en-US" sz="1900" b="1" u="sng" dirty="0"/>
              <a:t> </a:t>
            </a:r>
            <a:r>
              <a:rPr lang="en-US" sz="1900" b="1" u="sng" dirty="0" err="1"/>
              <a:t>umum</a:t>
            </a:r>
            <a:r>
              <a:rPr lang="en-US" sz="1900" b="1" u="sng" dirty="0"/>
              <a:t> </a:t>
            </a:r>
            <a:r>
              <a:rPr lang="en-US" sz="1900" b="1" u="sng" dirty="0" err="1"/>
              <a:t>adalah</a:t>
            </a:r>
            <a:r>
              <a:rPr lang="en-US" sz="1900" b="1" u="sng" dirty="0"/>
              <a:t> </a:t>
            </a:r>
          </a:p>
          <a:p>
            <a:pPr marL="863600" indent="0" algn="just">
              <a:spcBef>
                <a:spcPts val="0"/>
              </a:spcBef>
              <a:buClrTx/>
              <a:buNone/>
            </a:pPr>
            <a:r>
              <a:rPr lang="en-US" sz="1900" dirty="0" err="1"/>
              <a:t>setiap</a:t>
            </a:r>
            <a:r>
              <a:rPr lang="en-US" sz="1900" dirty="0"/>
              <a:t> </a:t>
            </a:r>
            <a:r>
              <a:rPr lang="en-US" sz="1900" dirty="0" err="1"/>
              <a:t>kendaraan</a:t>
            </a:r>
            <a:r>
              <a:rPr lang="en-US" sz="1900" dirty="0"/>
              <a:t> yang </a:t>
            </a:r>
            <a:r>
              <a:rPr lang="en-US" sz="1900" dirty="0" err="1"/>
              <a:t>digunakan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angkutan</a:t>
            </a:r>
            <a:r>
              <a:rPr lang="en-US" sz="1900" dirty="0"/>
              <a:t> </a:t>
            </a:r>
            <a:r>
              <a:rPr lang="en-US" sz="1900" dirty="0" err="1"/>
              <a:t>barang</a:t>
            </a:r>
            <a:r>
              <a:rPr lang="en-US" sz="1900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/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orang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dipungut</a:t>
            </a:r>
            <a:r>
              <a:rPr lang="en-US" sz="1900" dirty="0"/>
              <a:t> </a:t>
            </a:r>
            <a:r>
              <a:rPr lang="en-US" sz="1900" dirty="0" err="1"/>
              <a:t>bayaran</a:t>
            </a:r>
            <a:r>
              <a:rPr lang="en-US" sz="1900" dirty="0"/>
              <a:t>.</a:t>
            </a:r>
          </a:p>
          <a:p>
            <a:pPr marL="863600" indent="0" algn="just">
              <a:spcBef>
                <a:spcPts val="0"/>
              </a:spcBef>
              <a:buClrTx/>
              <a:buNone/>
            </a:pPr>
            <a:endParaRPr lang="en-US" sz="19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nl-NL" sz="1900" b="1" u="sng" dirty="0"/>
              <a:t>Kendaraan adalah </a:t>
            </a:r>
          </a:p>
          <a:p>
            <a:pPr indent="520700" algn="just">
              <a:spcBef>
                <a:spcPts val="0"/>
              </a:spcBef>
              <a:buClrTx/>
              <a:buNone/>
            </a:pPr>
            <a:r>
              <a:rPr lang="nl-NL" sz="1900" dirty="0"/>
              <a:t>suatu sarana angkut di jalan yang terdiri atas kendaraan bermotor dan kendaraan tidak bermotor.</a:t>
            </a:r>
          </a:p>
          <a:p>
            <a:pPr indent="520700" algn="just">
              <a:spcBef>
                <a:spcPts val="0"/>
              </a:spcBef>
              <a:buClrTx/>
              <a:buNone/>
            </a:pPr>
            <a:endParaRPr lang="en-US" sz="19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900" b="1" u="sng" dirty="0" err="1"/>
              <a:t>Orang</a:t>
            </a:r>
            <a:r>
              <a:rPr lang="en-US" sz="1900" b="1" u="sng" dirty="0"/>
              <a:t> </a:t>
            </a:r>
            <a:r>
              <a:rPr lang="en-US" sz="1900" b="1" u="sng" dirty="0" err="1"/>
              <a:t>adalah</a:t>
            </a:r>
            <a:r>
              <a:rPr lang="en-US" sz="1900" b="1" u="sng" dirty="0"/>
              <a:t> </a:t>
            </a:r>
          </a:p>
          <a:p>
            <a:pPr indent="520700" algn="just">
              <a:spcBef>
                <a:spcPts val="0"/>
              </a:spcBef>
              <a:buClrTx/>
              <a:buNone/>
            </a:pPr>
            <a:r>
              <a:rPr lang="en-US" sz="1900" dirty="0" err="1"/>
              <a:t>orang</a:t>
            </a:r>
            <a:r>
              <a:rPr lang="en-US" sz="1900" dirty="0"/>
              <a:t> </a:t>
            </a:r>
            <a:r>
              <a:rPr lang="en-US" sz="1900" dirty="0" err="1"/>
              <a:t>perorangan</a:t>
            </a:r>
            <a:r>
              <a:rPr lang="en-US" sz="1900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/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korporasi</a:t>
            </a:r>
            <a:r>
              <a:rPr lang="en-US" sz="1900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/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badan</a:t>
            </a:r>
            <a:r>
              <a:rPr lang="en-US" sz="1900" dirty="0"/>
              <a:t> </a:t>
            </a:r>
            <a:r>
              <a:rPr lang="en-US" sz="1900" dirty="0" err="1"/>
              <a:t>hukum</a:t>
            </a:r>
            <a:endParaRPr lang="en-US" sz="1900" dirty="0"/>
          </a:p>
          <a:p>
            <a:pPr indent="520700" algn="just">
              <a:spcBef>
                <a:spcPts val="0"/>
              </a:spcBef>
              <a:buClrTx/>
              <a:buNone/>
            </a:pPr>
            <a:endParaRPr lang="en-US" sz="19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1900" b="1" u="sng" dirty="0" err="1"/>
              <a:t>Pengemis</a:t>
            </a:r>
            <a:r>
              <a:rPr lang="en-US" sz="1900" b="1" u="sng" dirty="0"/>
              <a:t> </a:t>
            </a:r>
            <a:r>
              <a:rPr lang="en-US" sz="1900" b="1" u="sng" dirty="0" err="1"/>
              <a:t>adalah</a:t>
            </a:r>
            <a:r>
              <a:rPr lang="en-US" sz="1900" b="1" u="sng" dirty="0"/>
              <a:t> </a:t>
            </a:r>
          </a:p>
          <a:p>
            <a:pPr marL="863600" indent="0" algn="just">
              <a:spcBef>
                <a:spcPts val="0"/>
              </a:spcBef>
              <a:buClrTx/>
              <a:buNone/>
            </a:pPr>
            <a:r>
              <a:rPr lang="en-US" sz="1900" dirty="0" err="1"/>
              <a:t>orang-orang</a:t>
            </a:r>
            <a:r>
              <a:rPr lang="en-US" sz="1900" dirty="0"/>
              <a:t> yang </a:t>
            </a:r>
            <a:r>
              <a:rPr lang="en-US" sz="1900" dirty="0" err="1"/>
              <a:t>mendapat</a:t>
            </a:r>
            <a:r>
              <a:rPr lang="en-US" sz="1900" dirty="0"/>
              <a:t> </a:t>
            </a:r>
            <a:r>
              <a:rPr lang="en-US" sz="1900" dirty="0" err="1"/>
              <a:t>penghasilan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meminta-minta</a:t>
            </a:r>
            <a:r>
              <a:rPr lang="en-US" sz="1900" dirty="0"/>
              <a:t> </a:t>
            </a:r>
            <a:r>
              <a:rPr lang="en-US" sz="1900" dirty="0" err="1"/>
              <a:t>di</a:t>
            </a:r>
            <a:r>
              <a:rPr lang="en-US" sz="1900" dirty="0"/>
              <a:t> </a:t>
            </a:r>
            <a:r>
              <a:rPr lang="en-US" sz="1900" dirty="0" err="1"/>
              <a:t>muka</a:t>
            </a:r>
            <a:r>
              <a:rPr lang="en-US" sz="1900" dirty="0"/>
              <a:t> </a:t>
            </a:r>
            <a:r>
              <a:rPr lang="en-US" sz="1900" dirty="0" err="1"/>
              <a:t>umum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berbagai</a:t>
            </a:r>
            <a:r>
              <a:rPr lang="en-US" sz="1900" dirty="0"/>
              <a:t> </a:t>
            </a:r>
            <a:r>
              <a:rPr lang="en-US" sz="1900" dirty="0" err="1"/>
              <a:t>cara</a:t>
            </a:r>
            <a:r>
              <a:rPr lang="en-US" sz="1900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 </a:t>
            </a:r>
            <a:r>
              <a:rPr lang="en-US" sz="1900" dirty="0" err="1"/>
              <a:t>alasan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mengharapkan</a:t>
            </a:r>
            <a:r>
              <a:rPr lang="en-US" sz="1900" dirty="0"/>
              <a:t> </a:t>
            </a:r>
            <a:r>
              <a:rPr lang="en-US" sz="1900" dirty="0" err="1"/>
              <a:t>belas</a:t>
            </a:r>
            <a:r>
              <a:rPr lang="en-US" sz="1900" dirty="0"/>
              <a:t> </a:t>
            </a:r>
            <a:r>
              <a:rPr lang="en-US" sz="1900" dirty="0" err="1"/>
              <a:t>kasihan</a:t>
            </a:r>
            <a:r>
              <a:rPr lang="en-US" sz="1900" dirty="0"/>
              <a:t> </a:t>
            </a:r>
            <a:r>
              <a:rPr lang="en-US" sz="1900" dirty="0" err="1"/>
              <a:t>dari</a:t>
            </a:r>
            <a:r>
              <a:rPr lang="en-US" sz="1900" dirty="0"/>
              <a:t> </a:t>
            </a:r>
            <a:r>
              <a:rPr lang="en-US" sz="1900" dirty="0" err="1"/>
              <a:t>orang</a:t>
            </a:r>
            <a:r>
              <a:rPr lang="en-US" sz="1900" dirty="0"/>
              <a:t> lain</a:t>
            </a:r>
          </a:p>
          <a:p>
            <a:pPr marL="863600" indent="0" algn="just">
              <a:spcBef>
                <a:spcPts val="0"/>
              </a:spcBef>
              <a:buClrTx/>
              <a:buNone/>
            </a:pPr>
            <a:endParaRPr lang="en-ID" sz="19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1900" b="1" u="sng" dirty="0" err="1"/>
              <a:t>Satuan</a:t>
            </a:r>
            <a:r>
              <a:rPr lang="en-US" sz="1900" b="1" u="sng" dirty="0"/>
              <a:t> </a:t>
            </a:r>
            <a:r>
              <a:rPr lang="en-US" sz="1900" b="1" u="sng" dirty="0" err="1"/>
              <a:t>Polisi</a:t>
            </a:r>
            <a:r>
              <a:rPr lang="en-US" sz="1900" b="1" u="sng" dirty="0"/>
              <a:t> </a:t>
            </a:r>
            <a:r>
              <a:rPr lang="en-US" sz="1900" b="1" u="sng" dirty="0" err="1"/>
              <a:t>Pamong</a:t>
            </a:r>
            <a:r>
              <a:rPr lang="en-US" sz="1900" b="1" u="sng" dirty="0"/>
              <a:t> </a:t>
            </a:r>
            <a:r>
              <a:rPr lang="en-US" sz="1900" b="1" u="sng" dirty="0" err="1"/>
              <a:t>Praja</a:t>
            </a:r>
            <a:r>
              <a:rPr lang="en-US" sz="1900" b="1" u="sng" dirty="0"/>
              <a:t> yang </a:t>
            </a:r>
            <a:r>
              <a:rPr lang="en-US" sz="1900" b="1" u="sng" dirty="0" err="1"/>
              <a:t>selanjutnya</a:t>
            </a:r>
            <a:r>
              <a:rPr lang="en-US" sz="1900" b="1" u="sng" dirty="0"/>
              <a:t> </a:t>
            </a:r>
            <a:r>
              <a:rPr lang="en-US" sz="1900" b="1" u="sng" dirty="0" err="1"/>
              <a:t>disebut</a:t>
            </a:r>
            <a:r>
              <a:rPr lang="en-US" sz="1900" b="1" u="sng" dirty="0"/>
              <a:t> </a:t>
            </a:r>
            <a:r>
              <a:rPr lang="en-US" sz="1900" b="1" u="sng" dirty="0" err="1"/>
              <a:t>Satpol</a:t>
            </a:r>
            <a:r>
              <a:rPr lang="en-US" sz="1900" b="1" u="sng" dirty="0"/>
              <a:t> PP </a:t>
            </a:r>
            <a:r>
              <a:rPr lang="en-US" sz="1900" b="1" u="sng" dirty="0" err="1"/>
              <a:t>adalah</a:t>
            </a:r>
            <a:endParaRPr lang="en-US" sz="1900" b="1" u="sng" dirty="0"/>
          </a:p>
          <a:p>
            <a:pPr marL="863600" indent="0" algn="just">
              <a:spcBef>
                <a:spcPts val="600"/>
              </a:spcBef>
              <a:buClrTx/>
              <a:buNone/>
            </a:pPr>
            <a:r>
              <a:rPr lang="en-US" sz="1900" dirty="0" err="1">
                <a:solidFill>
                  <a:schemeClr val="tx1"/>
                </a:solidFill>
              </a:rPr>
              <a:t>perangkat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daerah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dibentuk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menegakkan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peraturan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daerah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peraturan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kepala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daerah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menyelenggarakan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ketertiban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umum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ketenteraman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serta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menyelenggarakan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Linmas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marL="863600" indent="0" algn="just">
              <a:spcBef>
                <a:spcPts val="600"/>
              </a:spcBef>
              <a:buClrTx/>
              <a:buNone/>
            </a:pPr>
            <a:endParaRPr lang="en-US" sz="19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1900" b="1" u="sng" dirty="0" err="1">
                <a:solidFill>
                  <a:schemeClr val="tx1"/>
                </a:solidFill>
              </a:rPr>
              <a:t>Penyidik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Pegawai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Negeri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Sipil</a:t>
            </a:r>
            <a:r>
              <a:rPr lang="en-US" sz="1900" b="1" u="sng" dirty="0">
                <a:solidFill>
                  <a:schemeClr val="tx1"/>
                </a:solidFill>
              </a:rPr>
              <a:t> yang </a:t>
            </a:r>
            <a:r>
              <a:rPr lang="en-US" sz="1900" b="1" u="sng" dirty="0" err="1">
                <a:solidFill>
                  <a:schemeClr val="tx1"/>
                </a:solidFill>
              </a:rPr>
              <a:t>selanjutnya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disebut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  <a:r>
              <a:rPr lang="en-US" sz="1900" b="1" u="sng" dirty="0" err="1">
                <a:solidFill>
                  <a:schemeClr val="tx1"/>
                </a:solidFill>
              </a:rPr>
              <a:t>pejabat</a:t>
            </a:r>
            <a:r>
              <a:rPr lang="en-US" sz="1900" b="1" u="sng" dirty="0">
                <a:solidFill>
                  <a:schemeClr val="tx1"/>
                </a:solidFill>
              </a:rPr>
              <a:t> PPNS </a:t>
            </a:r>
            <a:r>
              <a:rPr lang="en-US" sz="1900" b="1" u="sng" dirty="0" err="1">
                <a:solidFill>
                  <a:schemeClr val="tx1"/>
                </a:solidFill>
              </a:rPr>
              <a:t>adalah</a:t>
            </a:r>
            <a:r>
              <a:rPr lang="en-US" sz="1900" b="1" u="sng" dirty="0">
                <a:solidFill>
                  <a:schemeClr val="tx1"/>
                </a:solidFill>
              </a:rPr>
              <a:t> </a:t>
            </a:r>
          </a:p>
          <a:p>
            <a:pPr marL="863600" indent="0" algn="just">
              <a:spcBef>
                <a:spcPts val="600"/>
              </a:spcBef>
              <a:buClrTx/>
              <a:buNone/>
            </a:pPr>
            <a:r>
              <a:rPr lang="en-US" sz="1900" dirty="0" err="1">
                <a:solidFill>
                  <a:schemeClr val="tx1"/>
                </a:solidFill>
              </a:rPr>
              <a:t>Pegawai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Negeri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Sipil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tertentu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berdasarkan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peraturan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perundang-undangan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ditunjuk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selaku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penyidik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mempunyai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wewenang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melakukan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penyidikan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tindak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pidana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dalam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lingkup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undangundang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menjadi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dasar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hukumnya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masing-masing</a:t>
            </a:r>
            <a:endParaRPr lang="en-ID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6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865D-3B28-4A8B-BB61-21538B02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70" y="207819"/>
            <a:ext cx="2436927" cy="4710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DEFINISI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D132-B114-4DEC-87DC-0DF2550F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70" y="838501"/>
            <a:ext cx="11238178" cy="585444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Pemerintah</a:t>
            </a:r>
            <a:r>
              <a:rPr lang="en-US" sz="2100" b="1" u="sng" dirty="0">
                <a:solidFill>
                  <a:schemeClr val="tx1"/>
                </a:solidFill>
              </a:rPr>
              <a:t> Daerah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unsur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penyelenggara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yg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terdiri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gubernur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perangkat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daerah</a:t>
            </a:r>
            <a:r>
              <a:rPr lang="en-US" sz="2100" dirty="0"/>
              <a:t>.</a:t>
            </a: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Perangkat</a:t>
            </a:r>
            <a:r>
              <a:rPr lang="en-US" sz="2100" b="1" u="sng" dirty="0">
                <a:solidFill>
                  <a:schemeClr val="tx1"/>
                </a:solidFill>
              </a:rPr>
              <a:t> Daerah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unsur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pembantu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Kepala</a:t>
            </a:r>
            <a:r>
              <a:rPr lang="en-US" sz="2100" dirty="0">
                <a:solidFill>
                  <a:schemeClr val="tx1"/>
                </a:solidFill>
              </a:rPr>
              <a:t> Daerah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Dewan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Perwakilan</a:t>
            </a:r>
            <a:r>
              <a:rPr lang="en-US" sz="2100" dirty="0">
                <a:solidFill>
                  <a:schemeClr val="tx1"/>
                </a:solidFill>
              </a:rPr>
              <a:t> Rakyat Daerah </a:t>
            </a:r>
            <a:r>
              <a:rPr lang="en-US" sz="2100" dirty="0" err="1">
                <a:solidFill>
                  <a:schemeClr val="tx1"/>
                </a:solidFill>
              </a:rPr>
              <a:t>dalam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penyelenggaraan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urusan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pemerintahan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menjadi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kewenangan</a:t>
            </a:r>
            <a:r>
              <a:rPr lang="en-US" sz="2100" dirty="0">
                <a:solidFill>
                  <a:schemeClr val="tx1"/>
                </a:solidFill>
              </a:rPr>
              <a:t> Daerah</a:t>
            </a: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Kapanewon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sebutan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Kecamatan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wilayah</a:t>
            </a:r>
            <a:r>
              <a:rPr lang="en-US" sz="2100" dirty="0">
                <a:solidFill>
                  <a:schemeClr val="tx1"/>
                </a:solidFill>
              </a:rPr>
              <a:t> Daerah Istimewa Yogyakarta yang </a:t>
            </a:r>
            <a:r>
              <a:rPr lang="en-US" sz="2100" dirty="0" err="1">
                <a:solidFill>
                  <a:schemeClr val="tx1"/>
                </a:solidFill>
              </a:rPr>
              <a:t>merupakan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bagian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wilayah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dari</a:t>
            </a:r>
            <a:r>
              <a:rPr lang="en-US" sz="2100" dirty="0">
                <a:solidFill>
                  <a:schemeClr val="tx1"/>
                </a:solidFill>
              </a:rPr>
              <a:t> Daerah </a:t>
            </a:r>
            <a:r>
              <a:rPr lang="en-US" sz="2100" dirty="0" err="1">
                <a:solidFill>
                  <a:schemeClr val="tx1"/>
                </a:solidFill>
              </a:rPr>
              <a:t>Kabupaten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merupakan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Perangkat</a:t>
            </a:r>
            <a:r>
              <a:rPr lang="en-US" sz="2100" dirty="0">
                <a:solidFill>
                  <a:schemeClr val="tx1"/>
                </a:solidFill>
              </a:rPr>
              <a:t> Daerah </a:t>
            </a:r>
            <a:r>
              <a:rPr lang="en-US" sz="2100" dirty="0" err="1">
                <a:solidFill>
                  <a:schemeClr val="tx1"/>
                </a:solidFill>
              </a:rPr>
              <a:t>Kabupaten</a:t>
            </a:r>
            <a:r>
              <a:rPr lang="en-US" sz="21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Panewu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pimpinan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kapanewon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sebagai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unsur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Perangkat</a:t>
            </a:r>
            <a:r>
              <a:rPr lang="en-US" sz="2100" dirty="0">
                <a:solidFill>
                  <a:schemeClr val="tx1"/>
                </a:solidFill>
              </a:rPr>
              <a:t> Daerah. </a:t>
            </a:r>
          </a:p>
          <a:p>
            <a:pPr algn="just">
              <a:spcBef>
                <a:spcPts val="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Kalurahan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sebutan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Desa</a:t>
            </a:r>
            <a:r>
              <a:rPr lang="en-US" sz="2100" dirty="0">
                <a:solidFill>
                  <a:schemeClr val="tx1"/>
                </a:solidFill>
              </a:rPr>
              <a:t> di </a:t>
            </a:r>
            <a:r>
              <a:rPr lang="en-US" sz="2100" dirty="0" err="1">
                <a:solidFill>
                  <a:schemeClr val="tx1"/>
                </a:solidFill>
              </a:rPr>
              <a:t>wilayah</a:t>
            </a:r>
            <a:r>
              <a:rPr lang="en-US" sz="2100" dirty="0">
                <a:solidFill>
                  <a:schemeClr val="tx1"/>
                </a:solidFill>
              </a:rPr>
              <a:t> Daerah Istimewa Yogyakarta yang </a:t>
            </a:r>
            <a:r>
              <a:rPr lang="en-US" sz="2100" dirty="0" err="1">
                <a:solidFill>
                  <a:schemeClr val="tx1"/>
                </a:solidFill>
              </a:rPr>
              <a:t>merupakan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kesatuan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masyarakat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hukum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terdiri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atas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gabungan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beberapa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padukuhan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mempunyai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batas-batas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wilayah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tertentu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harta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kekayaan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sendiri</a:t>
            </a:r>
            <a:endParaRPr lang="en-ID" sz="21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Pemerintah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Kalurahan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Lurah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dibantu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Pamong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Kalurahan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sebagai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unsur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penyelenggara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Kalurahan</a:t>
            </a:r>
            <a:endParaRPr lang="en-US" sz="21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ClrTx/>
            </a:pPr>
            <a:r>
              <a:rPr lang="en-US" sz="2100" b="1" u="sng" dirty="0" err="1">
                <a:solidFill>
                  <a:schemeClr val="tx1"/>
                </a:solidFill>
              </a:rPr>
              <a:t>Lurah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b="1" u="sng" dirty="0" err="1">
                <a:solidFill>
                  <a:schemeClr val="tx1"/>
                </a:solidFill>
              </a:rPr>
              <a:t>adalah</a:t>
            </a:r>
            <a:r>
              <a:rPr lang="en-US" sz="2100" b="1" u="sng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sebutan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Kepala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Desa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merupakan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pejabat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kalurahan</a:t>
            </a:r>
            <a:r>
              <a:rPr lang="en-US" sz="2100" dirty="0">
                <a:solidFill>
                  <a:schemeClr val="tx1"/>
                </a:solidFill>
              </a:rPr>
              <a:t> yang </a:t>
            </a:r>
            <a:r>
              <a:rPr lang="en-US" sz="2100" dirty="0" err="1">
                <a:solidFill>
                  <a:schemeClr val="tx1"/>
                </a:solidFill>
              </a:rPr>
              <a:t>mempunyai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wewenang</a:t>
            </a:r>
            <a:r>
              <a:rPr lang="en-US" sz="2100" dirty="0">
                <a:solidFill>
                  <a:schemeClr val="tx1"/>
                </a:solidFill>
              </a:rPr>
              <a:t>, </a:t>
            </a:r>
            <a:r>
              <a:rPr lang="en-US" sz="2100" dirty="0" err="1">
                <a:solidFill>
                  <a:schemeClr val="tx1"/>
                </a:solidFill>
              </a:rPr>
              <a:t>tugas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kewajiban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untuk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menyelenggarakan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rumah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tangga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kalurahannya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melaksanakan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tugas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dari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dan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pemerintah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  <a:r>
              <a:rPr lang="en-US" sz="2100" dirty="0" err="1">
                <a:solidFill>
                  <a:schemeClr val="tx1"/>
                </a:solidFill>
              </a:rPr>
              <a:t>daerah</a:t>
            </a:r>
            <a:r>
              <a:rPr lang="en-US" sz="21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6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4AFC0A-3220-4C64-B4B8-38DA771BC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49" y="455986"/>
            <a:ext cx="2774206" cy="5035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ID" sz="1800" b="1" dirty="0"/>
              <a:t>MAKSUD DAN TUJUAN</a:t>
            </a:r>
            <a:br>
              <a:rPr lang="en-ID" sz="1800" b="1" dirty="0"/>
            </a:br>
            <a:br>
              <a:rPr lang="en-ID" sz="1800" b="1" dirty="0"/>
            </a:br>
            <a:endParaRPr lang="en-ID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8C107-D0F3-45A8-981D-0436E912A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424071"/>
            <a:ext cx="10918320" cy="6016486"/>
          </a:xfrm>
        </p:spPr>
        <p:txBody>
          <a:bodyPr/>
          <a:lstStyle/>
          <a:p>
            <a:pPr algn="just">
              <a:buNone/>
            </a:pPr>
            <a:endParaRPr lang="en-ID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789839-11ED-436D-9D60-87DC7331BE30}"/>
              </a:ext>
            </a:extLst>
          </p:cNvPr>
          <p:cNvSpPr txBox="1">
            <a:spLocks/>
          </p:cNvSpPr>
          <p:nvPr/>
        </p:nvSpPr>
        <p:spPr>
          <a:xfrm>
            <a:off x="796623" y="1049721"/>
            <a:ext cx="10665574" cy="1101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82575">
              <a:buNone/>
            </a:pPr>
            <a:r>
              <a:rPr lang="en-ID" dirty="0">
                <a:solidFill>
                  <a:schemeClr val="tx1"/>
                </a:solidFill>
                <a:latin typeface="Arial Rounded MT Bold" panose="020F0704030504030204" pitchFamily="34" charset="0"/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mewujudkan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tenteram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tertib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bermasyarakat</a:t>
            </a:r>
            <a:endParaRPr lang="en-ID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marL="231775" indent="-231775">
              <a:buNone/>
            </a:pPr>
            <a:r>
              <a:rPr lang="en-ID" dirty="0">
                <a:solidFill>
                  <a:schemeClr val="tx1"/>
                </a:solidFill>
                <a:latin typeface="Arial Rounded MT Bold" panose="020F0704030504030204" pitchFamily="34" charset="0"/>
              </a:rPr>
              <a:t>b.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menumbuhkan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2DA2A4-5C19-41D3-BAC5-5201CC9F8FEF}"/>
              </a:ext>
            </a:extLst>
          </p:cNvPr>
          <p:cNvSpPr/>
          <p:nvPr/>
        </p:nvSpPr>
        <p:spPr>
          <a:xfrm>
            <a:off x="703089" y="2189757"/>
            <a:ext cx="140904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D" b="1" dirty="0">
                <a:solidFill>
                  <a:schemeClr val="tx1"/>
                </a:solidFill>
              </a:rPr>
              <a:t>ASAS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E89579-83A5-41F3-A60D-7DDD6F716276}"/>
              </a:ext>
            </a:extLst>
          </p:cNvPr>
          <p:cNvSpPr/>
          <p:nvPr/>
        </p:nvSpPr>
        <p:spPr>
          <a:xfrm>
            <a:off x="912533" y="2708140"/>
            <a:ext cx="36337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400" dirty="0"/>
              <a:t>a. </a:t>
            </a:r>
            <a:r>
              <a:rPr lang="en-US" sz="2400" dirty="0" err="1"/>
              <a:t>kepastian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;</a:t>
            </a:r>
          </a:p>
          <a:p>
            <a:pPr marL="342900" indent="-342900"/>
            <a:r>
              <a:rPr lang="en-US" sz="2400" dirty="0"/>
              <a:t>b.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; </a:t>
            </a:r>
          </a:p>
          <a:p>
            <a:pPr marL="342900" indent="-342900"/>
            <a:r>
              <a:rPr lang="en-US" sz="2400" dirty="0"/>
              <a:t>c. </a:t>
            </a:r>
            <a:r>
              <a:rPr lang="en-US" sz="2400" dirty="0" err="1"/>
              <a:t>keterbukaan</a:t>
            </a:r>
            <a:r>
              <a:rPr lang="en-US" sz="2400" dirty="0"/>
              <a:t>;</a:t>
            </a:r>
          </a:p>
          <a:p>
            <a:pPr marL="342900" indent="-342900"/>
            <a:r>
              <a:rPr lang="en-US" sz="2400" dirty="0"/>
              <a:t>d. </a:t>
            </a:r>
            <a:r>
              <a:rPr lang="en-US" sz="2400" dirty="0" err="1"/>
              <a:t>proporsionalitas</a:t>
            </a:r>
            <a:r>
              <a:rPr lang="en-US" sz="2400" dirty="0"/>
              <a:t>;</a:t>
            </a:r>
          </a:p>
          <a:p>
            <a:pPr marL="342900" indent="-342900"/>
            <a:r>
              <a:rPr lang="en-US" sz="2400" dirty="0"/>
              <a:t>e. </a:t>
            </a:r>
            <a:r>
              <a:rPr lang="en-US" sz="2400" dirty="0" err="1"/>
              <a:t>profesionalitas</a:t>
            </a:r>
            <a:r>
              <a:rPr lang="en-US" sz="2400" dirty="0"/>
              <a:t>; </a:t>
            </a:r>
          </a:p>
          <a:p>
            <a:pPr marL="342900" indent="-342900"/>
            <a:r>
              <a:rPr lang="en-US" sz="2400" dirty="0"/>
              <a:t>f. </a:t>
            </a:r>
            <a:r>
              <a:rPr lang="en-US" sz="2400" dirty="0" err="1"/>
              <a:t>akuntabilitas</a:t>
            </a:r>
            <a:r>
              <a:rPr lang="en-US" sz="2400" dirty="0"/>
              <a:t>;</a:t>
            </a:r>
          </a:p>
          <a:p>
            <a:pPr marL="342900" indent="-342900"/>
            <a:r>
              <a:rPr lang="en-US" sz="2400" dirty="0"/>
              <a:t>g. </a:t>
            </a:r>
            <a:r>
              <a:rPr lang="en-US" sz="2400" dirty="0" err="1"/>
              <a:t>efisiensi</a:t>
            </a:r>
            <a:r>
              <a:rPr lang="en-US" sz="2400" dirty="0"/>
              <a:t>; </a:t>
            </a:r>
          </a:p>
          <a:p>
            <a:pPr marL="342900" indent="-342900"/>
            <a:r>
              <a:rPr lang="en-US" sz="2400" dirty="0"/>
              <a:t>h. </a:t>
            </a:r>
            <a:r>
              <a:rPr lang="en-US" sz="2400" dirty="0" err="1"/>
              <a:t>efektivitas</a:t>
            </a:r>
            <a:r>
              <a:rPr lang="en-US" sz="2400" dirty="0"/>
              <a:t>;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</a:p>
          <a:p>
            <a:pPr marL="342900" indent="-342900"/>
            <a:r>
              <a:rPr lang="en-US" sz="2400" dirty="0" err="1"/>
              <a:t>i</a:t>
            </a:r>
            <a:r>
              <a:rPr lang="en-US" sz="2400" dirty="0"/>
              <a:t>. </a:t>
            </a:r>
            <a:r>
              <a:rPr lang="en-US" sz="2400" dirty="0" err="1"/>
              <a:t>keadilan</a:t>
            </a:r>
            <a:r>
              <a:rPr lang="en-US" dirty="0"/>
              <a:t>. </a:t>
            </a:r>
            <a:r>
              <a:rPr lang="en-ID" b="1" dirty="0">
                <a:latin typeface="Sitka Small" panose="02000505000000020004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54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5" grpId="0" build="p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C8F9-7B92-4573-B90F-4DFEE2A58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39" y="474425"/>
            <a:ext cx="4766948" cy="541575"/>
          </a:xfr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/>
              <a:t>HAK DAN TANGGUNG JAWAB</a:t>
            </a:r>
            <a:endParaRPr lang="en-ID" sz="32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BDBBFD-EB33-4B5E-B27E-1F2A739A70A0}"/>
              </a:ext>
            </a:extLst>
          </p:cNvPr>
          <p:cNvSpPr/>
          <p:nvPr/>
        </p:nvSpPr>
        <p:spPr>
          <a:xfrm>
            <a:off x="220889" y="1400173"/>
            <a:ext cx="10897054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/>
            <a:r>
              <a:rPr lang="en-ID" dirty="0" err="1">
                <a:latin typeface="Arial Rounded MT Bold" panose="020F0704030504030204" pitchFamily="34" charset="0"/>
              </a:rPr>
              <a:t>Pasal</a:t>
            </a:r>
            <a:r>
              <a:rPr lang="en-ID" dirty="0">
                <a:latin typeface="Arial Rounded MT Bold" panose="020F0704030504030204" pitchFamily="34" charset="0"/>
              </a:rPr>
              <a:t> 6</a:t>
            </a:r>
          </a:p>
          <a:p>
            <a:pPr marL="406400" indent="-406400"/>
            <a:r>
              <a:rPr lang="en-ID" dirty="0">
                <a:latin typeface="Arial Rounded MT Bold" panose="020F0704030504030204" pitchFamily="34" charset="0"/>
              </a:rPr>
              <a:t>(1)	</a:t>
            </a:r>
            <a:r>
              <a:rPr lang="en-ID" dirty="0" err="1">
                <a:latin typeface="Arial Rounded MT Bold" panose="020F0704030504030204" pitchFamily="34" charset="0"/>
              </a:rPr>
              <a:t>Pemerintah</a:t>
            </a:r>
            <a:r>
              <a:rPr lang="en-ID" dirty="0">
                <a:latin typeface="Arial Rounded MT Bold" panose="020F0704030504030204" pitchFamily="34" charset="0"/>
              </a:rPr>
              <a:t> Daerah </a:t>
            </a:r>
            <a:r>
              <a:rPr lang="en-ID" dirty="0" err="1">
                <a:latin typeface="Arial Rounded MT Bold" panose="020F0704030504030204" pitchFamily="34" charset="0"/>
              </a:rPr>
              <a:t>bertanggung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jawab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penyelengaraan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ketertiban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umum</a:t>
            </a:r>
            <a:r>
              <a:rPr lang="en-ID" dirty="0">
                <a:latin typeface="Arial Rounded MT Bold" panose="020F0704030504030204" pitchFamily="34" charset="0"/>
              </a:rPr>
              <a:t>. </a:t>
            </a:r>
            <a:r>
              <a:rPr lang="en-ID" dirty="0" err="1">
                <a:latin typeface="Arial Rounded MT Bold" panose="020F0704030504030204" pitchFamily="34" charset="0"/>
              </a:rPr>
              <a:t>Tanggung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jawab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sebagaimana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dimaksud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pada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ayat</a:t>
            </a:r>
            <a:r>
              <a:rPr lang="en-ID" dirty="0">
                <a:latin typeface="Arial Rounded MT Bold" panose="020F0704030504030204" pitchFamily="34" charset="0"/>
              </a:rPr>
              <a:t> (1) </a:t>
            </a:r>
            <a:r>
              <a:rPr lang="en-ID" dirty="0" err="1">
                <a:latin typeface="Arial Rounded MT Bold" panose="020F0704030504030204" pitchFamily="34" charset="0"/>
              </a:rPr>
              <a:t>meliputi</a:t>
            </a:r>
            <a:r>
              <a:rPr lang="en-ID" dirty="0">
                <a:latin typeface="Arial Rounded MT Bold" panose="020F0704030504030204" pitchFamily="34" charset="0"/>
              </a:rPr>
              <a:t> :</a:t>
            </a:r>
          </a:p>
          <a:p>
            <a:pPr marL="677863" indent="-342900">
              <a:buFont typeface="+mj-lt"/>
              <a:buAutoNum type="alphaLcPeriod"/>
            </a:pPr>
            <a:r>
              <a:rPr lang="en-ID" dirty="0" err="1">
                <a:latin typeface="Arial Rounded MT Bold" panose="020F0704030504030204" pitchFamily="34" charset="0"/>
              </a:rPr>
              <a:t>Mewujudkan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serta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meningkatkan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kesadaran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masyarakat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menghorm,ati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hukum</a:t>
            </a:r>
            <a:r>
              <a:rPr lang="en-ID" dirty="0"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latin typeface="Arial Rounded MT Bold" panose="020F0704030504030204" pitchFamily="34" charset="0"/>
              </a:rPr>
              <a:t>adat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tradisi</a:t>
            </a:r>
            <a:r>
              <a:rPr lang="en-ID" dirty="0"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latin typeface="Arial Rounded MT Bold" panose="020F0704030504030204" pitchFamily="34" charset="0"/>
              </a:rPr>
              <a:t>serta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mampu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bersikap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toleran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 marL="677863" indent="-342900">
              <a:buFont typeface="+mj-lt"/>
              <a:buAutoNum type="alphaLcPeriod"/>
            </a:pPr>
            <a:r>
              <a:rPr lang="en-ID" dirty="0" err="1">
                <a:latin typeface="Arial Rounded MT Bold" panose="020F0704030504030204" pitchFamily="34" charset="0"/>
              </a:rPr>
              <a:t>Menetapkan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kebijakan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dapat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menjamin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terlaksananya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ketertiban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umum</a:t>
            </a:r>
            <a:endParaRPr lang="en-ID" dirty="0">
              <a:latin typeface="Arial Rounded MT Bold" panose="020F0704030504030204" pitchFamily="34" charset="0"/>
            </a:endParaRPr>
          </a:p>
          <a:p>
            <a:pPr marL="677863" indent="-342900">
              <a:buFont typeface="+mj-lt"/>
              <a:buAutoNum type="alphaLcPeriod"/>
            </a:pPr>
            <a:r>
              <a:rPr lang="en-ID" dirty="0" err="1">
                <a:latin typeface="Arial Rounded MT Bold" panose="020F0704030504030204" pitchFamily="34" charset="0"/>
              </a:rPr>
              <a:t>Memberikan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perlindungan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dan</a:t>
            </a:r>
            <a:r>
              <a:rPr lang="en-ID" dirty="0">
                <a:latin typeface="Arial Rounded MT Bold" panose="020F0704030504030204" pitchFamily="34" charset="0"/>
              </a:rPr>
              <a:t> rasa </a:t>
            </a:r>
            <a:r>
              <a:rPr lang="en-ID" dirty="0" err="1">
                <a:latin typeface="Arial Rounded MT Bold" panose="020F0704030504030204" pitchFamily="34" charset="0"/>
              </a:rPr>
              <a:t>aman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masyarakat</a:t>
            </a:r>
            <a:r>
              <a:rPr lang="en-ID" dirty="0">
                <a:latin typeface="Arial Rounded MT Bold" panose="020F0704030504030204" pitchFamily="34" charset="0"/>
              </a:rPr>
              <a:t>, </a:t>
            </a:r>
            <a:r>
              <a:rPr lang="en-ID" dirty="0" err="1">
                <a:latin typeface="Arial Rounded MT Bold" panose="020F0704030504030204" pitchFamily="34" charset="0"/>
              </a:rPr>
              <a:t>dan</a:t>
            </a:r>
            <a:endParaRPr lang="en-ID" dirty="0">
              <a:latin typeface="Arial Rounded MT Bold" panose="020F0704030504030204" pitchFamily="34" charset="0"/>
            </a:endParaRPr>
          </a:p>
          <a:p>
            <a:pPr marL="677863" indent="-342900">
              <a:buFont typeface="+mj-lt"/>
              <a:buAutoNum type="alphaLcPeriod"/>
            </a:pPr>
            <a:r>
              <a:rPr lang="en-ID" dirty="0" err="1">
                <a:latin typeface="Arial Rounded MT Bold" panose="020F0704030504030204" pitchFamily="34" charset="0"/>
              </a:rPr>
              <a:t>Menyelenggarakan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pencegahan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terjadinya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pelanggaran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terhadap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ketertiabn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umum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 marL="406400" indent="-406400"/>
            <a:r>
              <a:rPr lang="en-ID" dirty="0">
                <a:latin typeface="Arial Rounded MT Bold" panose="020F0704030504030204" pitchFamily="34" charset="0"/>
              </a:rPr>
              <a:t>(2) 	</a:t>
            </a:r>
            <a:r>
              <a:rPr lang="en-ID" dirty="0" err="1">
                <a:latin typeface="Arial Rounded MT Bold" panose="020F0704030504030204" pitchFamily="34" charset="0"/>
              </a:rPr>
              <a:t>Tanggung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jawab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sebagaimana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dimaksud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pada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ayat</a:t>
            </a:r>
            <a:r>
              <a:rPr lang="en-ID" dirty="0">
                <a:latin typeface="Arial Rounded MT Bold" panose="020F0704030504030204" pitchFamily="34" charset="0"/>
              </a:rPr>
              <a:t> (2) </a:t>
            </a:r>
            <a:r>
              <a:rPr lang="en-ID" dirty="0" err="1">
                <a:latin typeface="Arial Rounded MT Bold" panose="020F0704030504030204" pitchFamily="34" charset="0"/>
              </a:rPr>
              <a:t>dilaksanakan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sesuai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dengan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ketentuan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BDBBFD-EB33-4B5E-B27E-1F2A739A70A0}"/>
              </a:ext>
            </a:extLst>
          </p:cNvPr>
          <p:cNvSpPr/>
          <p:nvPr/>
        </p:nvSpPr>
        <p:spPr>
          <a:xfrm>
            <a:off x="220889" y="4466938"/>
            <a:ext cx="10897054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/>
            <a:r>
              <a:rPr lang="en-ID" dirty="0" err="1">
                <a:latin typeface="Arial Rounded MT Bold" panose="020F0704030504030204" pitchFamily="34" charset="0"/>
              </a:rPr>
              <a:t>Pasal</a:t>
            </a:r>
            <a:r>
              <a:rPr lang="en-ID" dirty="0">
                <a:latin typeface="Arial Rounded MT Bold" panose="020F0704030504030204" pitchFamily="34" charset="0"/>
              </a:rPr>
              <a:t> 7</a:t>
            </a:r>
          </a:p>
          <a:p>
            <a:pPr marL="342900" indent="-342900">
              <a:buAutoNum type="arabicParenBoth"/>
            </a:pPr>
            <a:r>
              <a:rPr lang="en-ID" dirty="0" err="1">
                <a:latin typeface="Arial Rounded MT Bold" panose="020F0704030504030204" pitchFamily="34" charset="0"/>
              </a:rPr>
              <a:t>Setiap</a:t>
            </a:r>
            <a:r>
              <a:rPr lang="en-ID" dirty="0">
                <a:latin typeface="Arial Rounded MT Bold" panose="020F0704030504030204" pitchFamily="34" charset="0"/>
              </a:rPr>
              <a:t> orang </a:t>
            </a:r>
            <a:r>
              <a:rPr lang="en-ID" dirty="0" err="1">
                <a:latin typeface="Arial Rounded MT Bold" panose="020F0704030504030204" pitchFamily="34" charset="0"/>
              </a:rPr>
              <a:t>memiliki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hak</a:t>
            </a:r>
            <a:r>
              <a:rPr lang="en-ID" dirty="0">
                <a:latin typeface="Arial Rounded MT Bold" panose="020F0704030504030204" pitchFamily="34" charset="0"/>
              </a:rPr>
              <a:t> yang </a:t>
            </a:r>
            <a:r>
              <a:rPr lang="en-ID" dirty="0" err="1">
                <a:latin typeface="Arial Rounded MT Bold" panose="020F0704030504030204" pitchFamily="34" charset="0"/>
              </a:rPr>
              <a:t>sama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merasakan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menikmati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manfaat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tercapainya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ketertiban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umum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 marL="342900" indent="-342900">
              <a:buAutoNum type="arabicParenBoth"/>
            </a:pPr>
            <a:r>
              <a:rPr lang="en-ID" dirty="0" err="1">
                <a:latin typeface="Arial Rounded MT Bold" panose="020F0704030504030204" pitchFamily="34" charset="0"/>
              </a:rPr>
              <a:t>Setiap</a:t>
            </a:r>
            <a:r>
              <a:rPr lang="en-ID" dirty="0">
                <a:latin typeface="Arial Rounded MT Bold" panose="020F0704030504030204" pitchFamily="34" charset="0"/>
              </a:rPr>
              <a:t> orang </a:t>
            </a:r>
            <a:r>
              <a:rPr lang="en-ID" dirty="0" err="1">
                <a:latin typeface="Arial Rounded MT Bold" panose="020F0704030504030204" pitchFamily="34" charset="0"/>
              </a:rPr>
              <a:t>mempunyai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hak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untuk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mendapatkan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perlindungan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terhadap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ancaman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bahaya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sebagai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akibat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dari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adanya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gangguan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ketertiban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  <a:p>
            <a:pPr marL="342900" indent="-342900">
              <a:buAutoNum type="arabicParenBoth"/>
            </a:pPr>
            <a:r>
              <a:rPr lang="en-ID" dirty="0" err="1">
                <a:latin typeface="Arial Rounded MT Bold" panose="020F0704030504030204" pitchFamily="34" charset="0"/>
              </a:rPr>
              <a:t>Setiap</a:t>
            </a:r>
            <a:r>
              <a:rPr lang="en-ID" dirty="0">
                <a:latin typeface="Arial Rounded MT Bold" panose="020F0704030504030204" pitchFamily="34" charset="0"/>
              </a:rPr>
              <a:t> orang </a:t>
            </a:r>
            <a:r>
              <a:rPr lang="en-ID" dirty="0" err="1">
                <a:latin typeface="Arial Rounded MT Bold" panose="020F0704030504030204" pitchFamily="34" charset="0"/>
              </a:rPr>
              <a:t>bertanggung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jawab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dalam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penyelenggaraan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ketertiban</a:t>
            </a:r>
            <a:r>
              <a:rPr lang="en-ID" dirty="0"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latin typeface="Arial Rounded MT Bold" panose="020F0704030504030204" pitchFamily="34" charset="0"/>
              </a:rPr>
              <a:t>umum</a:t>
            </a:r>
            <a:r>
              <a:rPr lang="en-ID" dirty="0"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55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70BFD0-8455-44B6-A92D-DA6919DCE397}"/>
              </a:ext>
            </a:extLst>
          </p:cNvPr>
          <p:cNvSpPr/>
          <p:nvPr/>
        </p:nvSpPr>
        <p:spPr>
          <a:xfrm>
            <a:off x="341197" y="301880"/>
            <a:ext cx="1728358" cy="4616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ID" sz="2400" dirty="0"/>
              <a:t>PENETAPAN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4719-628F-43F8-97DB-D3C810B83408}"/>
              </a:ext>
            </a:extLst>
          </p:cNvPr>
          <p:cNvSpPr/>
          <p:nvPr/>
        </p:nvSpPr>
        <p:spPr>
          <a:xfrm>
            <a:off x="3584245" y="261268"/>
            <a:ext cx="6705975" cy="3477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/>
            <a:r>
              <a:rPr lang="en-US" sz="2000" dirty="0"/>
              <a:t>a.   </a:t>
            </a:r>
            <a:r>
              <a:rPr lang="en-US" sz="2000" dirty="0" err="1"/>
              <a:t>jalan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angkutan</a:t>
            </a:r>
            <a:r>
              <a:rPr lang="en-US" sz="2000" dirty="0"/>
              <a:t> </a:t>
            </a:r>
            <a:r>
              <a:rPr lang="en-US" sz="2000" dirty="0" err="1"/>
              <a:t>jalan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hijau</a:t>
            </a:r>
            <a:r>
              <a:rPr lang="en-US" sz="2000" dirty="0"/>
              <a:t>, </a:t>
            </a:r>
            <a:r>
              <a:rPr lang="en-US" sz="2000" dirty="0" err="1"/>
              <a:t>taman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sungai</a:t>
            </a:r>
            <a:r>
              <a:rPr lang="en-US" sz="2000" dirty="0"/>
              <a:t>, </a:t>
            </a:r>
            <a:r>
              <a:rPr lang="en-US" sz="2000" dirty="0" err="1"/>
              <a:t>saluran</a:t>
            </a:r>
            <a:r>
              <a:rPr lang="en-US" sz="2000" dirty="0"/>
              <a:t>, </a:t>
            </a:r>
            <a:r>
              <a:rPr lang="en-US" sz="2000" dirty="0" err="1"/>
              <a:t>kolong</a:t>
            </a:r>
            <a:r>
              <a:rPr lang="en-US" sz="2000" dirty="0"/>
              <a:t>,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pantai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laut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lingkungan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kependudukan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bangunan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sosial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kesehatan</a:t>
            </a:r>
            <a:r>
              <a:rPr lang="en-US" sz="2000" dirty="0"/>
              <a:t>;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hiburan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keramaian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</a:p>
          <a:p>
            <a:pPr marL="457200" indent="-457200">
              <a:buAutoNum type="alphaLcPeriod" startAt="2"/>
            </a:pPr>
            <a:r>
              <a:rPr lang="en-US" sz="2000" dirty="0" err="1"/>
              <a:t>pendidikan</a:t>
            </a:r>
            <a:endParaRPr lang="en-ID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086EF5-C23C-4BC8-B447-162B80C0B745}"/>
              </a:ext>
            </a:extLst>
          </p:cNvPr>
          <p:cNvSpPr/>
          <p:nvPr/>
        </p:nvSpPr>
        <p:spPr>
          <a:xfrm>
            <a:off x="173209" y="4395254"/>
            <a:ext cx="4939703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err="1"/>
              <a:t>Penetapan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, </a:t>
            </a:r>
            <a:r>
              <a:rPr lang="en-US" sz="2000" dirty="0" err="1"/>
              <a:t>bentuk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endParaRPr lang="en-ID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70BFD0-8455-44B6-A92D-DA6919DCE397}"/>
              </a:ext>
            </a:extLst>
          </p:cNvPr>
          <p:cNvSpPr/>
          <p:nvPr/>
        </p:nvSpPr>
        <p:spPr>
          <a:xfrm>
            <a:off x="764052" y="1265650"/>
            <a:ext cx="2288241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tertib</a:t>
            </a:r>
            <a:endParaRPr lang="en-ID" sz="2400" dirty="0"/>
          </a:p>
        </p:txBody>
      </p:sp>
      <p:sp>
        <p:nvSpPr>
          <p:cNvPr id="11" name="Curved Right Arrow 10"/>
          <p:cNvSpPr/>
          <p:nvPr/>
        </p:nvSpPr>
        <p:spPr>
          <a:xfrm>
            <a:off x="386366" y="798490"/>
            <a:ext cx="360609" cy="81136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07242" y="3836764"/>
            <a:ext cx="6308137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: 1 </a:t>
            </a:r>
            <a:r>
              <a:rPr lang="en-US" dirty="0" err="1"/>
              <a:t>bulan</a:t>
            </a:r>
            <a:r>
              <a:rPr lang="en-US" dirty="0"/>
              <a:t>, 3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/>
              <a:t>6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1 </a:t>
            </a:r>
            <a:r>
              <a:rPr lang="en-US" dirty="0" err="1"/>
              <a:t>tahun</a:t>
            </a:r>
            <a:endParaRPr lang="en-US" dirty="0"/>
          </a:p>
        </p:txBody>
      </p:sp>
      <p:sp>
        <p:nvSpPr>
          <p:cNvPr id="15" name="Bent-Up Arrow 14"/>
          <p:cNvSpPr/>
          <p:nvPr/>
        </p:nvSpPr>
        <p:spPr>
          <a:xfrm rot="5400000">
            <a:off x="4459312" y="2875210"/>
            <a:ext cx="476518" cy="207993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1016" y="4915007"/>
            <a:ext cx="10732394" cy="1754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AutoNum type="alphaL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ketenteraman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42900" indent="-342900" algn="just">
              <a:buAutoNum type="alphaLcPeriod"/>
            </a:pP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Ketenteraman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8191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2305</TotalTime>
  <Words>3517</Words>
  <Application>Microsoft Office PowerPoint</Application>
  <PresentationFormat>Widescreen</PresentationFormat>
  <Paragraphs>322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Arial Rounded MT Bold</vt:lpstr>
      <vt:lpstr>Calibri</vt:lpstr>
      <vt:lpstr>Sitka Small</vt:lpstr>
      <vt:lpstr>Trebuchet MS</vt:lpstr>
      <vt:lpstr>Wingdings 3</vt:lpstr>
      <vt:lpstr>Facet</vt:lpstr>
      <vt:lpstr>PowerPoint Presentation</vt:lpstr>
      <vt:lpstr>DASAR HUKUM</vt:lpstr>
      <vt:lpstr>DEFINISI</vt:lpstr>
      <vt:lpstr>DEFINISI</vt:lpstr>
      <vt:lpstr>DEFINISI</vt:lpstr>
      <vt:lpstr>DEFINISI</vt:lpstr>
      <vt:lpstr>MAKSUD DAN TUJUAN  </vt:lpstr>
      <vt:lpstr>HAK DAN TANGGUNG JAWAB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PERATURAN GUBERNUR DAERAH ISTIMEWA YOGYAKARTA</dc:title>
  <dc:creator>Dokumentasi Hukum</dc:creator>
  <cp:lastModifiedBy>dpcgerindragunungkidul@gmail.com</cp:lastModifiedBy>
  <cp:revision>247</cp:revision>
  <cp:lastPrinted>2025-03-25T08:20:56Z</cp:lastPrinted>
  <dcterms:created xsi:type="dcterms:W3CDTF">2019-05-08T06:55:35Z</dcterms:created>
  <dcterms:modified xsi:type="dcterms:W3CDTF">2025-10-18T07:28:06Z</dcterms:modified>
</cp:coreProperties>
</file>